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30" r:id="rId2"/>
    <p:sldId id="432" r:id="rId3"/>
    <p:sldId id="431" r:id="rId4"/>
    <p:sldId id="451" r:id="rId5"/>
    <p:sldId id="447" r:id="rId6"/>
    <p:sldId id="448" r:id="rId7"/>
    <p:sldId id="438" r:id="rId8"/>
    <p:sldId id="433" r:id="rId9"/>
    <p:sldId id="434" r:id="rId10"/>
    <p:sldId id="435" r:id="rId11"/>
    <p:sldId id="446" r:id="rId12"/>
    <p:sldId id="443" r:id="rId13"/>
    <p:sldId id="445" r:id="rId14"/>
    <p:sldId id="444" r:id="rId15"/>
    <p:sldId id="439" r:id="rId16"/>
    <p:sldId id="437" r:id="rId17"/>
    <p:sldId id="452" r:id="rId18"/>
    <p:sldId id="453" r:id="rId19"/>
    <p:sldId id="454" r:id="rId20"/>
    <p:sldId id="450" r:id="rId21"/>
    <p:sldId id="405" r:id="rId22"/>
  </p:sldIdLst>
  <p:sldSz cx="12192000" cy="6858000"/>
  <p:notesSz cx="6797675" cy="9926638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0C5"/>
    <a:srgbClr val="DF7B4F"/>
    <a:srgbClr val="FFFFCC"/>
    <a:srgbClr val="EA8851"/>
    <a:srgbClr val="FFBD37"/>
    <a:srgbClr val="F4B464"/>
    <a:srgbClr val="FFCD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04" autoAdjust="0"/>
    <p:restoredTop sz="96234"/>
  </p:normalViewPr>
  <p:slideViewPr>
    <p:cSldViewPr snapToGrid="0">
      <p:cViewPr varScale="1">
        <p:scale>
          <a:sx n="107" d="100"/>
          <a:sy n="107" d="100"/>
        </p:scale>
        <p:origin x="74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01E-4080-9D3B-C8218F266BF7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01E-4080-9D3B-C8218F266BF7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01E-4080-9D3B-C8218F266BF7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01E-4080-9D3B-C8218F266BF7}"/>
              </c:ext>
            </c:extLst>
          </c:dPt>
          <c:cat>
            <c:strRef>
              <c:f>Sheet1!$A$2:$A$5</c:f>
              <c:strCache>
                <c:ptCount val="4"/>
                <c:pt idx="0">
                  <c:v>최대주주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41.14</c:v>
                </c:pt>
                <c:pt idx="1">
                  <c:v>58.58</c:v>
                </c:pt>
                <c:pt idx="2">
                  <c:v>0.01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01E-4080-9D3B-C8218F266B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E54-4C6A-B996-F197582E9B5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E54-4C6A-B996-F197582E9B5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E54-4C6A-B996-F197582E9B5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E54-4C6A-B996-F197582E9B5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DE54-4C6A-B996-F197582E9B5F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DE54-4C6A-B996-F197582E9B5F}"/>
              </c:ext>
            </c:extLst>
          </c:dPt>
          <c:dLbls>
            <c:dLbl>
              <c:idx val="0"/>
              <c:layout>
                <c:manualLayout>
                  <c:x val="-5.6912673880539374E-2"/>
                  <c:y val="-0.17242212986435854"/>
                </c:manualLayout>
              </c:layout>
              <c:tx>
                <c:rich>
                  <a:bodyPr/>
                  <a:lstStyle/>
                  <a:p>
                    <a:r>
                      <a:rPr lang="en-US" altLang="ko-KR" baseline="0" dirty="0"/>
                      <a:t>Lead Frame
</a:t>
                    </a:r>
                    <a:fld id="{F21E641F-E4E8-498F-8ED6-74D929049F58}" type="PERCENTAGE">
                      <a:rPr lang="en-US" altLang="ko-KR" baseline="0"/>
                      <a:pPr/>
                      <a:t>[백분율]</a:t>
                    </a:fld>
                    <a:endParaRPr lang="en-US" altLang="ko-K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E54-4C6A-B996-F197582E9B5F}"/>
                </c:ext>
              </c:extLst>
            </c:dLbl>
            <c:dLbl>
              <c:idx val="1"/>
              <c:layout>
                <c:manualLayout>
                  <c:x val="-9.1538223183535161E-2"/>
                  <c:y val="-2.3345411213563868E-2"/>
                </c:manualLayout>
              </c:layout>
              <c:tx>
                <c:rich>
                  <a:bodyPr/>
                  <a:lstStyle/>
                  <a:p>
                    <a:r>
                      <a:rPr lang="en-US" altLang="ko-KR" baseline="0" dirty="0"/>
                      <a:t>Pre-Mold
</a:t>
                    </a:r>
                    <a:fld id="{D1432B43-2927-4B89-BB5E-BDB7D48FDB82}" type="PERCENTAGE">
                      <a:rPr lang="en-US" altLang="ko-KR" baseline="0" dirty="0"/>
                      <a:pPr/>
                      <a:t>[백분율]</a:t>
                    </a:fld>
                    <a:endParaRPr lang="en-US" altLang="ko-K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E54-4C6A-B996-F197582E9B5F}"/>
                </c:ext>
              </c:extLst>
            </c:dLbl>
            <c:dLbl>
              <c:idx val="2"/>
              <c:layout>
                <c:manualLayout>
                  <c:x val="1.6274233418509028E-4"/>
                  <c:y val="5.1116340340250178E-2"/>
                </c:manualLayout>
              </c:layout>
              <c:tx>
                <c:rich>
                  <a:bodyPr/>
                  <a:lstStyle/>
                  <a:p>
                    <a:fld id="{85D96CF9-2E62-4EFB-A794-3575157087EF}" type="CATEGORYNAME">
                      <a:rPr lang="en-US" altLang="ko-KR" smtClean="0"/>
                      <a:pPr/>
                      <a:t>[범주 이름]</a:t>
                    </a:fld>
                    <a:r>
                      <a:rPr lang="en-US" altLang="ko-KR" baseline="0" dirty="0"/>
                      <a:t>
</a:t>
                    </a:r>
                    <a:fld id="{1CC34FF4-84CD-4FBC-961E-D6E3C2087583}" type="PERCENTAGE">
                      <a:rPr lang="en-US" altLang="ko-KR" baseline="0"/>
                      <a:pPr/>
                      <a:t>[백분율]</a:t>
                    </a:fld>
                    <a:endParaRPr lang="en-US" altLang="ko-K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E54-4C6A-B996-F197582E9B5F}"/>
                </c:ext>
              </c:extLst>
            </c:dLbl>
            <c:dLbl>
              <c:idx val="3"/>
              <c:layout>
                <c:manualLayout>
                  <c:x val="-1.1446663470354135E-2"/>
                  <c:y val="3.547399571648468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E54-4C6A-B996-F197582E9B5F}"/>
                </c:ext>
              </c:extLst>
            </c:dLbl>
            <c:dLbl>
              <c:idx val="4"/>
              <c:layout>
                <c:manualLayout>
                  <c:x val="-1.010898365423072E-2"/>
                  <c:y val="-4.716255598245693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E54-4C6A-B996-F197582E9B5F}"/>
                </c:ext>
              </c:extLst>
            </c:dLbl>
            <c:dLbl>
              <c:idx val="5"/>
              <c:layout>
                <c:manualLayout>
                  <c:x val="4.8801675026392079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E54-4C6A-B996-F197582E9B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Lead Frame</c:v>
                </c:pt>
                <c:pt idx="1">
                  <c:v>Pre-Mold</c:v>
                </c:pt>
                <c:pt idx="2">
                  <c:v>Contact Pin</c:v>
                </c:pt>
                <c:pt idx="3">
                  <c:v>Military Part</c:v>
                </c:pt>
                <c:pt idx="4">
                  <c:v>Tool</c:v>
                </c:pt>
                <c:pt idx="5">
                  <c:v>Others</c:v>
                </c:pt>
              </c:strCache>
            </c:strRef>
          </c:cat>
          <c:val>
            <c:numRef>
              <c:f>Sheet1!$B$2:$B$7</c:f>
              <c:numCache>
                <c:formatCode>0.00</c:formatCode>
                <c:ptCount val="6"/>
                <c:pt idx="0">
                  <c:v>8.6</c:v>
                </c:pt>
                <c:pt idx="1">
                  <c:v>4.5999999999999996</c:v>
                </c:pt>
                <c:pt idx="2">
                  <c:v>2.9</c:v>
                </c:pt>
                <c:pt idx="3">
                  <c:v>0.4</c:v>
                </c:pt>
                <c:pt idx="4">
                  <c:v>0.3</c:v>
                </c:pt>
                <c:pt idx="5" formatCode="0.0_ ">
                  <c:v>2.5999999999999979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E54-4C6A-B996-F197582E9B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8FB3B21D-5FF3-0A04-5CFA-F0F03135AD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9FAB3F6-A886-C022-66B2-273F71E812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03F34-198A-4BE6-92FF-DD961DA9599D}" type="datetimeFigureOut">
              <a:rPr lang="ko-KR" altLang="en-US" smtClean="0"/>
              <a:t>2025-09-03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03602F0-2C53-9DF7-C4C8-BA491E37A8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C3B6F0F-8788-9852-C632-83BF70C4F6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707EA-369F-43A6-88DD-6149397517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3022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85621-28A5-48B4-AFD9-628668F98665}" type="datetimeFigureOut">
              <a:rPr lang="ko-KR" altLang="en-US" smtClean="0"/>
              <a:t>2025-09-03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19BE0-0534-4FCA-8A46-30396981CC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075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3D3BA0-7005-4360-79CC-381019513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6A3EB36-17B4-94AA-B9FC-B9EEAB20B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3F8BDF-159D-EA1E-98F1-74C4B1E96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393F-8AD3-438F-95C0-724237EEBDB0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508ED2-5E7C-0091-104F-65D32656A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45904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5B558-9F09-447D-201B-728A24237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8E7D9B2-9A27-2BED-6F10-EF1E708F3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84AAB7-B5B8-04A4-7267-0BC19798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175C2-C831-4CF7-A8E7-703FB7F13910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2F4C22-AB5A-5819-0F9E-2D6317A3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9CDB69-C064-0C5A-0F7B-F0D57DF48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77024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CB6CECA-91A4-A3E1-569C-42C0384260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3DD4365-2C7E-FCA5-564E-8D8E9B3829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E3CAF8-7EA4-E4B0-6566-303110EF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48EB4-9FC9-4903-B1BB-ED55E2DD8F02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192E80-FDED-E9A3-71FD-6EFC2189B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C5D007-FD9A-C0CC-C93E-E6BF4C44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01886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878483-D97E-0F73-5854-A7AC5083D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6B47621-851F-F311-C49D-E6500C90D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D0E3A6-E3E4-257E-B025-8F280EA6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956F-6C23-406F-B5B8-36485D496512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83A7537-21AD-A0C7-32F6-71C1EEA45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0B31DCF5-7573-3B8B-A4AD-5FBE468F9CE8}"/>
              </a:ext>
            </a:extLst>
          </p:cNvPr>
          <p:cNvSpPr txBox="1">
            <a:spLocks/>
          </p:cNvSpPr>
          <p:nvPr userDrawn="1"/>
        </p:nvSpPr>
        <p:spPr>
          <a:xfrm>
            <a:off x="9353279" y="64738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ore-K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2D271B-C584-3748-9B3B-02B6E1B398F6}" type="slidenum">
              <a:rPr kumimoji="1" lang="ko-Kore-KR" altLang="en-US" smtClean="0"/>
              <a:pPr/>
              <a:t>‹#›</a:t>
            </a:fld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1612218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6" userDrawn="1">
          <p15:clr>
            <a:srgbClr val="547EBF"/>
          </p15:clr>
        </p15:guide>
        <p15:guide id="2" pos="7559" userDrawn="1">
          <p15:clr>
            <a:srgbClr val="547EBF"/>
          </p15:clr>
        </p15:guide>
        <p15:guide id="3" orient="horz" pos="4224" userDrawn="1">
          <p15:clr>
            <a:srgbClr val="547EBF"/>
          </p15:clr>
        </p15:guide>
        <p15:guide id="4" pos="121" userDrawn="1">
          <p15:clr>
            <a:srgbClr val="547EB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31907D-217A-2A2C-3837-BE176564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A23153-A64F-8261-26FB-DB3202C3C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20CDA3-2172-FD24-37B1-EE9B82D94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37A7-0FC0-491F-A04D-C9FB95E1D646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DD34B9-8259-CB63-DD59-E67A4615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2C7F9ED6-BD00-6D5F-8040-41F0D61443B5}"/>
              </a:ext>
            </a:extLst>
          </p:cNvPr>
          <p:cNvSpPr txBox="1">
            <a:spLocks/>
          </p:cNvSpPr>
          <p:nvPr userDrawn="1"/>
        </p:nvSpPr>
        <p:spPr>
          <a:xfrm>
            <a:off x="9353279" y="64738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ore-K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2D271B-C584-3748-9B3B-02B6E1B398F6}" type="slidenum">
              <a:rPr kumimoji="1" lang="ko-Kore-KR" altLang="en-US" smtClean="0"/>
              <a:pPr/>
              <a:t>‹#›</a:t>
            </a:fld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84544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EB5064-FA53-0C96-1DA4-0A8993517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B10A70-6621-3083-061E-674F4B414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CEED9C8-A62F-37F6-755D-E575920CA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1B92828-4661-C382-FFC8-4EC41097B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1C57-0A6A-47A2-A98F-0DDE09B693B6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FD308B5-ED3E-33A4-0172-FD730BD7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8" name="슬라이드 번호 개체 틀 5">
            <a:extLst>
              <a:ext uri="{FF2B5EF4-FFF2-40B4-BE49-F238E27FC236}">
                <a16:creationId xmlns:a16="http://schemas.microsoft.com/office/drawing/2014/main" id="{E64581E0-B59C-67AA-46D7-365DD4F60C6E}"/>
              </a:ext>
            </a:extLst>
          </p:cNvPr>
          <p:cNvSpPr txBox="1">
            <a:spLocks/>
          </p:cNvSpPr>
          <p:nvPr userDrawn="1"/>
        </p:nvSpPr>
        <p:spPr>
          <a:xfrm>
            <a:off x="9353279" y="64738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ore-K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2D271B-C584-3748-9B3B-02B6E1B398F6}" type="slidenum">
              <a:rPr kumimoji="1" lang="ko-Kore-KR" altLang="en-US" smtClean="0"/>
              <a:pPr/>
              <a:t>‹#›</a:t>
            </a:fld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8448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A1EB44-9F46-BBC6-FD76-1D3E38061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2CA7416-D91B-298F-3148-0DC42E4CC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0859BE-75A5-CDC3-059D-31423D78F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234FF0C-6023-7C68-5E24-1CDAFFB1F1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EF5D11A-8707-ACC9-2A7E-048F780743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90868EF-E848-57ED-1438-C19A74D6D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184F-6517-40D9-9C4D-0D3D5BE3342A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01D64A4-D6B1-0510-C254-7F7E5326B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EBAF6A7-D5CC-4834-05CA-CF6714BC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189322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43C325-F2C6-AEA4-23BA-131738A64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77F72D6-D9A2-B3D9-D38D-DDFFCA233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F123-280D-49E7-B6A8-8F59973588BE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CFE6AE2-28E1-2B28-DB6C-D52A7DDD1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AD80B75-FFDA-CAA9-E91E-8021B628F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88652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E080B90-0BED-E911-A292-5343F665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6E456-E12B-40EE-8E5A-540937D87A6C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9C3BC09-D71F-59EE-B385-A8BE1095B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3482A5-930D-0496-EF44-63362E587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2688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1326AC-423B-6D02-3C9C-FDB6CF0A5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FE9B2C2-2D56-DD55-40FB-49F6D4C99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C322E0-532B-C99E-0545-F8E910246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D622CD9-F437-3343-F3F4-957BA6559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D277-7DD4-4EB9-8996-24A47543026A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E4BD2C9-229B-4A4B-0A9E-C5BC899BF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1906CB-0C96-CF36-A170-0A080DBC4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4858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8F9964-487C-4646-D7B6-C62CA94F8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F4F16DE-8464-4604-CB60-15DC1AE1B1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EE2B1AF-6337-BF35-9977-F1130893C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9D6559D-63EA-B036-213E-17D13082C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F472-622D-4B49-8664-3533345A6C5F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7180E8-28BF-0E75-7E51-FA578839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5549ED-3943-B49E-F5EB-D3C88ADA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D271B-C584-3748-9B3B-02B6E1B398F6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3517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CC71E13-792D-5635-63CF-504988956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CC2FC2-CAE9-01B2-283C-18AA2F988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A7811C-601A-ABE4-E1DD-C596576D79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FA41EB-76B2-4DDB-B9A5-0CAA33EBFF3B}" type="datetime1">
              <a:rPr kumimoji="1" lang="LID4096" altLang="en-US" smtClean="0"/>
              <a:t>09/03/2025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4836B0-1C1C-29BD-FA3F-A14B8F259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648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547EBF"/>
          </p15:clr>
        </p15:guide>
        <p15:guide id="2" pos="121" userDrawn="1">
          <p15:clr>
            <a:srgbClr val="547EBF"/>
          </p15:clr>
        </p15:guide>
        <p15:guide id="3" orient="horz" pos="4224" userDrawn="1">
          <p15:clr>
            <a:srgbClr val="547EBF"/>
          </p15:clr>
        </p15:guide>
        <p15:guide id="4" pos="7559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4.png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jpeg"/><Relationship Id="rId3" Type="http://schemas.openxmlformats.org/officeDocument/2006/relationships/image" Target="../media/image4.png"/><Relationship Id="rId7" Type="http://schemas.openxmlformats.org/officeDocument/2006/relationships/image" Target="../media/image46.png"/><Relationship Id="rId12" Type="http://schemas.openxmlformats.org/officeDocument/2006/relationships/image" Target="../media/image5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jpeg"/><Relationship Id="rId10" Type="http://schemas.openxmlformats.org/officeDocument/2006/relationships/image" Target="../media/image49.png"/><Relationship Id="rId4" Type="http://schemas.openxmlformats.org/officeDocument/2006/relationships/image" Target="../media/image43.jpeg"/><Relationship Id="rId9" Type="http://schemas.openxmlformats.org/officeDocument/2006/relationships/image" Target="../media/image48.png"/><Relationship Id="rId1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390D0BAC-9002-4F04-EB89-7F38ADB273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61321" y="2258289"/>
            <a:ext cx="5732573" cy="7920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7A37466-B945-F316-4BB2-D7370F0B8A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1" y="1"/>
            <a:ext cx="12195066" cy="68604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F1EFD9-2E86-7DDA-D03B-EB131D5F64D9}"/>
              </a:ext>
            </a:extLst>
          </p:cNvPr>
          <p:cNvSpPr txBox="1"/>
          <p:nvPr/>
        </p:nvSpPr>
        <p:spPr>
          <a:xfrm>
            <a:off x="10542892" y="6278983"/>
            <a:ext cx="14895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200" spc="-15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2025.09.01</a:t>
            </a:r>
            <a:endParaRPr kumimoji="1" lang="ko-Kore-KR" altLang="en-US" sz="2200" spc="-15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AF2166-07BC-5053-7EB2-E89AC2A1655B}"/>
              </a:ext>
            </a:extLst>
          </p:cNvPr>
          <p:cNvSpPr txBox="1"/>
          <p:nvPr/>
        </p:nvSpPr>
        <p:spPr>
          <a:xfrm>
            <a:off x="646869" y="3097584"/>
            <a:ext cx="7860229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4900" spc="-15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회사소개서 </a:t>
            </a:r>
            <a:r>
              <a:rPr kumimoji="1" lang="en-US" altLang="ko-KR" sz="4900" spc="-15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Company profile</a:t>
            </a:r>
          </a:p>
        </p:txBody>
      </p:sp>
    </p:spTree>
    <p:extLst>
      <p:ext uri="{BB962C8B-B14F-4D97-AF65-F5344CB8AC3E}">
        <p14:creationId xmlns:p14="http://schemas.microsoft.com/office/powerpoint/2010/main" val="2818387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06DECE-6094-ADBC-74CF-36AE0DF1DDA2}"/>
              </a:ext>
            </a:extLst>
          </p:cNvPr>
          <p:cNvSpPr txBox="1"/>
          <p:nvPr/>
        </p:nvSpPr>
        <p:spPr>
          <a:xfrm>
            <a:off x="347111" y="559633"/>
            <a:ext cx="25955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6.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반도체부품사업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5C6CDA-7534-ED2B-E1F2-64DC98B2CAF9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DD21B7C7-77C5-0628-614D-2D1A59ECF89B}"/>
              </a:ext>
            </a:extLst>
          </p:cNvPr>
          <p:cNvGrpSpPr/>
          <p:nvPr/>
        </p:nvGrpSpPr>
        <p:grpSpPr>
          <a:xfrm>
            <a:off x="1416000" y="1345606"/>
            <a:ext cx="9360000" cy="5040000"/>
            <a:chOff x="179388" y="1005368"/>
            <a:chExt cx="8777287" cy="4884737"/>
          </a:xfrm>
        </p:grpSpPr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4D710A7E-A398-D819-1B39-8724D91D4767}"/>
                </a:ext>
              </a:extLst>
            </p:cNvPr>
            <p:cNvSpPr/>
            <p:nvPr/>
          </p:nvSpPr>
          <p:spPr>
            <a:xfrm>
              <a:off x="3931266" y="2924944"/>
              <a:ext cx="1210588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>
                <a:spcBef>
                  <a:spcPct val="50000"/>
                </a:spcBef>
                <a:buClr>
                  <a:schemeClr val="hlink"/>
                </a:buClr>
                <a:defRPr/>
              </a:pPr>
              <a:r>
                <a:rPr lang="ko-KR" altLang="en-US" sz="2000" b="1" dirty="0">
                  <a:ln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Arial" pitchFamily="34" charset="0"/>
                </a:rPr>
                <a:t>생산제품</a:t>
              </a:r>
              <a:endParaRPr lang="en-US" altLang="ko-KR" sz="2000" b="1" dirty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769798B8-FFD5-23B7-9A11-DAF645E782B2}"/>
                </a:ext>
              </a:extLst>
            </p:cNvPr>
            <p:cNvGrpSpPr/>
            <p:nvPr/>
          </p:nvGrpSpPr>
          <p:grpSpPr>
            <a:xfrm>
              <a:off x="179388" y="1005368"/>
              <a:ext cx="8777287" cy="4884737"/>
              <a:chOff x="179388" y="1005368"/>
              <a:chExt cx="8777287" cy="4884737"/>
            </a:xfrm>
          </p:grpSpPr>
          <p:sp>
            <p:nvSpPr>
              <p:cNvPr id="28" name="모서리가 둥근 직사각형 3">
                <a:extLst>
                  <a:ext uri="{FF2B5EF4-FFF2-40B4-BE49-F238E27FC236}">
                    <a16:creationId xmlns:a16="http://schemas.microsoft.com/office/drawing/2014/main" id="{ED0EA2D9-F5FC-6B91-191A-DAD4CF384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000" y="3570768"/>
                <a:ext cx="4003675" cy="2300287"/>
              </a:xfrm>
              <a:custGeom>
                <a:avLst/>
                <a:gdLst>
                  <a:gd name="T0" fmla="*/ 0 w 4003537"/>
                  <a:gd name="T1" fmla="*/ 32809724 h 2092528"/>
                  <a:gd name="T2" fmla="*/ 349326 w 4003537"/>
                  <a:gd name="T3" fmla="*/ 0 h 2092528"/>
                  <a:gd name="T4" fmla="*/ 3660697 w 4003537"/>
                  <a:gd name="T5" fmla="*/ 0 h 2092528"/>
                  <a:gd name="T6" fmla="*/ 4010023 w 4003537"/>
                  <a:gd name="T7" fmla="*/ 32809724 h 2092528"/>
                  <a:gd name="T8" fmla="*/ 4010023 w 4003537"/>
                  <a:gd name="T9" fmla="*/ 164044555 h 2092528"/>
                  <a:gd name="T10" fmla="*/ 3393574 w 4003537"/>
                  <a:gd name="T11" fmla="*/ 195958138 h 2092528"/>
                  <a:gd name="T12" fmla="*/ 349326 w 4003537"/>
                  <a:gd name="T13" fmla="*/ 196854204 h 2092528"/>
                  <a:gd name="T14" fmla="*/ 0 w 4003537"/>
                  <a:gd name="T15" fmla="*/ 164044555 h 2092528"/>
                  <a:gd name="T16" fmla="*/ 0 w 4003537"/>
                  <a:gd name="T17" fmla="*/ 32809724 h 20925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3537"/>
                  <a:gd name="T28" fmla="*/ 0 h 2092528"/>
                  <a:gd name="T29" fmla="*/ 4003537 w 4003537"/>
                  <a:gd name="T30" fmla="*/ 2092528 h 20925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3537" h="2092528">
                    <a:moveTo>
                      <a:pt x="0" y="348762"/>
                    </a:moveTo>
                    <a:cubicBezTo>
                      <a:pt x="0" y="156146"/>
                      <a:pt x="156146" y="0"/>
                      <a:pt x="348762" y="0"/>
                    </a:cubicBezTo>
                    <a:lnTo>
                      <a:pt x="3654775" y="0"/>
                    </a:lnTo>
                    <a:cubicBezTo>
                      <a:pt x="3847391" y="0"/>
                      <a:pt x="4003537" y="156146"/>
                      <a:pt x="4003537" y="348762"/>
                    </a:cubicBezTo>
                    <a:lnTo>
                      <a:pt x="4003537" y="1743766"/>
                    </a:lnTo>
                    <a:cubicBezTo>
                      <a:pt x="4003537" y="1936382"/>
                      <a:pt x="3580691" y="2083003"/>
                      <a:pt x="3388075" y="2083003"/>
                    </a:cubicBezTo>
                    <a:lnTo>
                      <a:pt x="348762" y="2092528"/>
                    </a:lnTo>
                    <a:cubicBezTo>
                      <a:pt x="156146" y="2092528"/>
                      <a:pt x="0" y="1936382"/>
                      <a:pt x="0" y="1743766"/>
                    </a:cubicBezTo>
                    <a:lnTo>
                      <a:pt x="0" y="34876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B2B2B"/>
                  </a:gs>
                  <a:gs pos="50000">
                    <a:srgbClr val="C55D5D"/>
                  </a:gs>
                  <a:gs pos="100000">
                    <a:srgbClr val="5B2B2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/>
              <a:lstStyle>
                <a:lvl1pPr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          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       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반도체 신뢰성 테스트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장비의 부품 중에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    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소켓에서 사용되는 </a:t>
                </a:r>
                <a:r>
                  <a:rPr lang="ko-KR" altLang="en-US" sz="1400" dirty="0" err="1">
                    <a:solidFill>
                      <a:schemeClr val="bg1"/>
                    </a:solidFill>
                    <a:latin typeface="+mn-ea"/>
                    <a:ea typeface="+mn-ea"/>
                  </a:rPr>
                  <a:t>접촉핀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(</a:t>
                </a:r>
                <a:r>
                  <a:rPr lang="ko-KR" altLang="en-US" sz="1400" dirty="0" err="1">
                    <a:solidFill>
                      <a:schemeClr val="bg1"/>
                    </a:solidFill>
                    <a:latin typeface="+mn-ea"/>
                    <a:ea typeface="+mn-ea"/>
                  </a:rPr>
                  <a:t>컨텍핀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)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제품으로 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초정밀 프레스 가공 및 귀금속 도금 기술을 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기반으로 제작되는 제품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29" name="모서리가 둥근 직사각형 3">
                <a:extLst>
                  <a:ext uri="{FF2B5EF4-FFF2-40B4-BE49-F238E27FC236}">
                    <a16:creationId xmlns:a16="http://schemas.microsoft.com/office/drawing/2014/main" id="{1AA4DB77-1004-A9ED-C742-2B9806E06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738" y="3589818"/>
                <a:ext cx="4003675" cy="2300287"/>
              </a:xfrm>
              <a:custGeom>
                <a:avLst/>
                <a:gdLst>
                  <a:gd name="T0" fmla="*/ 0 w 4003537"/>
                  <a:gd name="T1" fmla="*/ 32809737 h 2092528"/>
                  <a:gd name="T2" fmla="*/ 349326 w 4003537"/>
                  <a:gd name="T3" fmla="*/ 0 h 2092528"/>
                  <a:gd name="T4" fmla="*/ 3660697 w 4003537"/>
                  <a:gd name="T5" fmla="*/ 0 h 2092528"/>
                  <a:gd name="T6" fmla="*/ 4010023 w 4003537"/>
                  <a:gd name="T7" fmla="*/ 32809737 h 2092528"/>
                  <a:gd name="T8" fmla="*/ 4010023 w 4003537"/>
                  <a:gd name="T9" fmla="*/ 164044555 h 2092528"/>
                  <a:gd name="T10" fmla="*/ 3393574 w 4003537"/>
                  <a:gd name="T11" fmla="*/ 195958282 h 2092528"/>
                  <a:gd name="T12" fmla="*/ 349326 w 4003537"/>
                  <a:gd name="T13" fmla="*/ 196854288 h 2092528"/>
                  <a:gd name="T14" fmla="*/ 0 w 4003537"/>
                  <a:gd name="T15" fmla="*/ 164044555 h 2092528"/>
                  <a:gd name="T16" fmla="*/ 0 w 4003537"/>
                  <a:gd name="T17" fmla="*/ 32809737 h 20925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3537"/>
                  <a:gd name="T28" fmla="*/ 0 h 2092528"/>
                  <a:gd name="T29" fmla="*/ 4003537 w 4003537"/>
                  <a:gd name="T30" fmla="*/ 2092528 h 20925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3537" h="2092528">
                    <a:moveTo>
                      <a:pt x="0" y="348762"/>
                    </a:moveTo>
                    <a:cubicBezTo>
                      <a:pt x="0" y="156146"/>
                      <a:pt x="156146" y="0"/>
                      <a:pt x="348762" y="0"/>
                    </a:cubicBezTo>
                    <a:lnTo>
                      <a:pt x="3654775" y="0"/>
                    </a:lnTo>
                    <a:cubicBezTo>
                      <a:pt x="3847391" y="0"/>
                      <a:pt x="4003537" y="156146"/>
                      <a:pt x="4003537" y="348762"/>
                    </a:cubicBezTo>
                    <a:lnTo>
                      <a:pt x="4003537" y="1743766"/>
                    </a:lnTo>
                    <a:cubicBezTo>
                      <a:pt x="4003537" y="1936382"/>
                      <a:pt x="3580691" y="2083003"/>
                      <a:pt x="3388075" y="2083003"/>
                    </a:cubicBezTo>
                    <a:lnTo>
                      <a:pt x="348762" y="2092528"/>
                    </a:lnTo>
                    <a:cubicBezTo>
                      <a:pt x="156146" y="2092528"/>
                      <a:pt x="0" y="1936382"/>
                      <a:pt x="0" y="1743766"/>
                    </a:cubicBezTo>
                    <a:lnTo>
                      <a:pt x="0" y="34876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/>
              <a:lstStyle>
                <a:lvl1pPr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플라스틱 사출 성형 작업을 리드프레임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가공 단계에서 사전 작업하여 고객의 반도체 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조립공정에서 높은 신뢰성을 유지하도록 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개발된 제품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이미지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,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의료기기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및 각종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센서에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사용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30" name="모서리가 둥근 직사각형 3">
                <a:extLst>
                  <a:ext uri="{FF2B5EF4-FFF2-40B4-BE49-F238E27FC236}">
                    <a16:creationId xmlns:a16="http://schemas.microsoft.com/office/drawing/2014/main" id="{E91A24F1-B184-C445-B0A4-50436BEB3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0288" y="1005368"/>
                <a:ext cx="4116387" cy="2092325"/>
              </a:xfrm>
              <a:custGeom>
                <a:avLst/>
                <a:gdLst>
                  <a:gd name="T0" fmla="*/ 0 w 4003537"/>
                  <a:gd name="T1" fmla="*/ 347164 h 2092528"/>
                  <a:gd name="T2" fmla="*/ 1218465 w 4003537"/>
                  <a:gd name="T3" fmla="*/ 0 h 2092528"/>
                  <a:gd name="T4" fmla="*/ 12768689 w 4003537"/>
                  <a:gd name="T5" fmla="*/ 0 h 2092528"/>
                  <a:gd name="T6" fmla="*/ 13987171 w 4003537"/>
                  <a:gd name="T7" fmla="*/ 347164 h 2092528"/>
                  <a:gd name="T8" fmla="*/ 13987171 w 4003537"/>
                  <a:gd name="T9" fmla="*/ 1735829 h 2092528"/>
                  <a:gd name="T10" fmla="*/ 11836915 w 4003537"/>
                  <a:gd name="T11" fmla="*/ 2073526 h 2092528"/>
                  <a:gd name="T12" fmla="*/ 2116965 w 4003537"/>
                  <a:gd name="T13" fmla="*/ 2083008 h 2092528"/>
                  <a:gd name="T14" fmla="*/ 0 w 4003537"/>
                  <a:gd name="T15" fmla="*/ 1233301 h 2092528"/>
                  <a:gd name="T16" fmla="*/ 0 w 4003537"/>
                  <a:gd name="T17" fmla="*/ 347164 h 20925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3537"/>
                  <a:gd name="T28" fmla="*/ 0 h 2092528"/>
                  <a:gd name="T29" fmla="*/ 4003537 w 4003537"/>
                  <a:gd name="T30" fmla="*/ 2092528 h 20925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3537" h="2092528">
                    <a:moveTo>
                      <a:pt x="0" y="348762"/>
                    </a:moveTo>
                    <a:cubicBezTo>
                      <a:pt x="0" y="156146"/>
                      <a:pt x="156146" y="0"/>
                      <a:pt x="348762" y="0"/>
                    </a:cubicBezTo>
                    <a:lnTo>
                      <a:pt x="3654775" y="0"/>
                    </a:lnTo>
                    <a:cubicBezTo>
                      <a:pt x="3847391" y="0"/>
                      <a:pt x="4003537" y="156146"/>
                      <a:pt x="4003537" y="348762"/>
                    </a:cubicBezTo>
                    <a:lnTo>
                      <a:pt x="4003537" y="1743766"/>
                    </a:lnTo>
                    <a:cubicBezTo>
                      <a:pt x="4003537" y="1936382"/>
                      <a:pt x="3580691" y="2083003"/>
                      <a:pt x="3388075" y="2083003"/>
                    </a:cubicBezTo>
                    <a:lnTo>
                      <a:pt x="605937" y="2092528"/>
                    </a:lnTo>
                    <a:cubicBezTo>
                      <a:pt x="413321" y="2092528"/>
                      <a:pt x="0" y="1431557"/>
                      <a:pt x="0" y="1238941"/>
                    </a:cubicBezTo>
                    <a:lnTo>
                      <a:pt x="0" y="34876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E9E9E"/>
                  </a:gs>
                  <a:gs pos="100000">
                    <a:srgbClr val="494949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/>
              <a:lstStyle>
                <a:lvl1pPr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리드프레임은 반도체 패키지의 내부와 외부를 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연결해 주는 전기 도선의 역할과 반도체를 지지해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ko-KR" altLang="en-US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 주는 버팀대의 역할을 하는 반도체의 핵심 부품</a:t>
                </a:r>
                <a:endParaRPr lang="en-US" altLang="ko-KR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31" name="모서리가 둥근 직사각형 3">
                <a:extLst>
                  <a:ext uri="{FF2B5EF4-FFF2-40B4-BE49-F238E27FC236}">
                    <a16:creationId xmlns:a16="http://schemas.microsoft.com/office/drawing/2014/main" id="{D91FAFA1-2FD1-51AB-653D-137EA6626449}"/>
                  </a:ext>
                </a:extLst>
              </p:cNvPr>
              <p:cNvSpPr/>
              <p:nvPr/>
            </p:nvSpPr>
            <p:spPr bwMode="auto">
              <a:xfrm>
                <a:off x="179388" y="1046643"/>
                <a:ext cx="4002087" cy="2092325"/>
              </a:xfrm>
              <a:custGeom>
                <a:avLst/>
                <a:gdLst>
                  <a:gd name="connsiteX0" fmla="*/ 0 w 4003537"/>
                  <a:gd name="connsiteY0" fmla="*/ 348762 h 2092528"/>
                  <a:gd name="connsiteX1" fmla="*/ 348762 w 4003537"/>
                  <a:gd name="connsiteY1" fmla="*/ 0 h 2092528"/>
                  <a:gd name="connsiteX2" fmla="*/ 3654775 w 4003537"/>
                  <a:gd name="connsiteY2" fmla="*/ 0 h 2092528"/>
                  <a:gd name="connsiteX3" fmla="*/ 4003537 w 4003537"/>
                  <a:gd name="connsiteY3" fmla="*/ 348762 h 2092528"/>
                  <a:gd name="connsiteX4" fmla="*/ 4003537 w 4003537"/>
                  <a:gd name="connsiteY4" fmla="*/ 1743766 h 2092528"/>
                  <a:gd name="connsiteX5" fmla="*/ 3654775 w 4003537"/>
                  <a:gd name="connsiteY5" fmla="*/ 2092528 h 2092528"/>
                  <a:gd name="connsiteX6" fmla="*/ 348762 w 4003537"/>
                  <a:gd name="connsiteY6" fmla="*/ 2092528 h 2092528"/>
                  <a:gd name="connsiteX7" fmla="*/ 0 w 4003537"/>
                  <a:gd name="connsiteY7" fmla="*/ 1743766 h 2092528"/>
                  <a:gd name="connsiteX8" fmla="*/ 0 w 4003537"/>
                  <a:gd name="connsiteY8" fmla="*/ 348762 h 2092528"/>
                  <a:gd name="connsiteX0" fmla="*/ 0 w 4003537"/>
                  <a:gd name="connsiteY0" fmla="*/ 348762 h 2092528"/>
                  <a:gd name="connsiteX1" fmla="*/ 348762 w 4003537"/>
                  <a:gd name="connsiteY1" fmla="*/ 0 h 2092528"/>
                  <a:gd name="connsiteX2" fmla="*/ 3654775 w 4003537"/>
                  <a:gd name="connsiteY2" fmla="*/ 0 h 2092528"/>
                  <a:gd name="connsiteX3" fmla="*/ 4003537 w 4003537"/>
                  <a:gd name="connsiteY3" fmla="*/ 348762 h 2092528"/>
                  <a:gd name="connsiteX4" fmla="*/ 4003537 w 4003537"/>
                  <a:gd name="connsiteY4" fmla="*/ 1743766 h 2092528"/>
                  <a:gd name="connsiteX5" fmla="*/ 3388075 w 4003537"/>
                  <a:gd name="connsiteY5" fmla="*/ 2083003 h 2092528"/>
                  <a:gd name="connsiteX6" fmla="*/ 348762 w 4003537"/>
                  <a:gd name="connsiteY6" fmla="*/ 2092528 h 2092528"/>
                  <a:gd name="connsiteX7" fmla="*/ 0 w 4003537"/>
                  <a:gd name="connsiteY7" fmla="*/ 1743766 h 2092528"/>
                  <a:gd name="connsiteX8" fmla="*/ 0 w 4003537"/>
                  <a:gd name="connsiteY8" fmla="*/ 348762 h 2092528"/>
                  <a:gd name="connsiteX0" fmla="*/ 0 w 4003537"/>
                  <a:gd name="connsiteY0" fmla="*/ 348762 h 2092528"/>
                  <a:gd name="connsiteX1" fmla="*/ 348762 w 4003537"/>
                  <a:gd name="connsiteY1" fmla="*/ 0 h 2092528"/>
                  <a:gd name="connsiteX2" fmla="*/ 3654775 w 4003537"/>
                  <a:gd name="connsiteY2" fmla="*/ 0 h 2092528"/>
                  <a:gd name="connsiteX3" fmla="*/ 4003537 w 4003537"/>
                  <a:gd name="connsiteY3" fmla="*/ 348762 h 2092528"/>
                  <a:gd name="connsiteX4" fmla="*/ 4003537 w 4003537"/>
                  <a:gd name="connsiteY4" fmla="*/ 1362766 h 2092528"/>
                  <a:gd name="connsiteX5" fmla="*/ 3388075 w 4003537"/>
                  <a:gd name="connsiteY5" fmla="*/ 2083003 h 2092528"/>
                  <a:gd name="connsiteX6" fmla="*/ 348762 w 4003537"/>
                  <a:gd name="connsiteY6" fmla="*/ 2092528 h 2092528"/>
                  <a:gd name="connsiteX7" fmla="*/ 0 w 4003537"/>
                  <a:gd name="connsiteY7" fmla="*/ 1743766 h 2092528"/>
                  <a:gd name="connsiteX8" fmla="*/ 0 w 4003537"/>
                  <a:gd name="connsiteY8" fmla="*/ 348762 h 2092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537" h="2092528">
                    <a:moveTo>
                      <a:pt x="0" y="348762"/>
                    </a:moveTo>
                    <a:cubicBezTo>
                      <a:pt x="0" y="156146"/>
                      <a:pt x="156146" y="0"/>
                      <a:pt x="348762" y="0"/>
                    </a:cubicBezTo>
                    <a:lnTo>
                      <a:pt x="3654775" y="0"/>
                    </a:lnTo>
                    <a:cubicBezTo>
                      <a:pt x="3847391" y="0"/>
                      <a:pt x="4003537" y="156146"/>
                      <a:pt x="4003537" y="348762"/>
                    </a:cubicBezTo>
                    <a:lnTo>
                      <a:pt x="4003537" y="1362766"/>
                    </a:lnTo>
                    <a:cubicBezTo>
                      <a:pt x="4003537" y="1555382"/>
                      <a:pt x="3580691" y="2083003"/>
                      <a:pt x="3388075" y="2083003"/>
                    </a:cubicBezTo>
                    <a:lnTo>
                      <a:pt x="348762" y="2092528"/>
                    </a:lnTo>
                    <a:cubicBezTo>
                      <a:pt x="156146" y="2092528"/>
                      <a:pt x="0" y="1936382"/>
                      <a:pt x="0" y="1743766"/>
                    </a:cubicBezTo>
                    <a:lnTo>
                      <a:pt x="0" y="34876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38E65"/>
                  </a:gs>
                  <a:gs pos="100000">
                    <a:srgbClr val="1F422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400" kern="0" dirty="0">
                    <a:solidFill>
                      <a:schemeClr val="bg1"/>
                    </a:solidFill>
                    <a:latin typeface="+mn-ea"/>
                    <a:ea typeface="+mn-ea"/>
                  </a:rPr>
                  <a:t> </a:t>
                </a:r>
              </a:p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b="1" kern="0" dirty="0">
                    <a:solidFill>
                      <a:schemeClr val="bg1"/>
                    </a:solidFill>
                    <a:latin typeface="+mn-ea"/>
                    <a:ea typeface="+mn-ea"/>
                  </a:rPr>
                  <a:t> 지능형 전력반도체 모듈은 전력반도체 소자와 </a:t>
                </a:r>
                <a:endParaRPr kumimoji="0" lang="en-US" altLang="ko-KR" sz="1400" b="1" kern="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b="1" kern="0" dirty="0">
                    <a:solidFill>
                      <a:schemeClr val="bg1"/>
                    </a:solidFill>
                    <a:latin typeface="+mn-ea"/>
                    <a:ea typeface="+mn-ea"/>
                  </a:rPr>
                  <a:t> 고전압 제어기술을 통합하여 보다 전문적인 </a:t>
                </a:r>
                <a:endParaRPr kumimoji="0" lang="en-US" altLang="ko-KR" sz="1400" b="1" kern="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b="1" kern="0" dirty="0">
                    <a:solidFill>
                      <a:schemeClr val="bg1"/>
                    </a:solidFill>
                    <a:latin typeface="+mn-ea"/>
                    <a:ea typeface="+mn-ea"/>
                  </a:rPr>
                  <a:t> 기능을 효율적으로 수행할 수 있는 통합 패키지</a:t>
                </a:r>
                <a:endParaRPr kumimoji="0" lang="en-US" altLang="ko-KR" sz="1400" b="1" kern="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altLang="ko-KR" sz="1400" kern="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32" name="Freeform 102">
                <a:extLst>
                  <a:ext uri="{FF2B5EF4-FFF2-40B4-BE49-F238E27FC236}">
                    <a16:creationId xmlns:a16="http://schemas.microsoft.com/office/drawing/2014/main" id="{00864D06-C65F-F44A-3016-EFCFD3F3E37F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4397375" y="1911830"/>
                <a:ext cx="1347788" cy="1212850"/>
              </a:xfrm>
              <a:custGeom>
                <a:avLst/>
                <a:gdLst>
                  <a:gd name="T0" fmla="*/ 0 w 1912"/>
                  <a:gd name="T1" fmla="*/ 2147483647 h 1669"/>
                  <a:gd name="T2" fmla="*/ 2147483647 w 1912"/>
                  <a:gd name="T3" fmla="*/ 2147483647 h 1669"/>
                  <a:gd name="T4" fmla="*/ 2147483647 w 1912"/>
                  <a:gd name="T5" fmla="*/ 2147483647 h 1669"/>
                  <a:gd name="T6" fmla="*/ 2147483647 w 1912"/>
                  <a:gd name="T7" fmla="*/ 2147483647 h 1669"/>
                  <a:gd name="T8" fmla="*/ 2147483647 w 1912"/>
                  <a:gd name="T9" fmla="*/ 2147483647 h 1669"/>
                  <a:gd name="T10" fmla="*/ 2147483647 w 1912"/>
                  <a:gd name="T11" fmla="*/ 2147483647 h 1669"/>
                  <a:gd name="T12" fmla="*/ 2147483647 w 1912"/>
                  <a:gd name="T13" fmla="*/ 2147483647 h 1669"/>
                  <a:gd name="T14" fmla="*/ 2147483647 w 1912"/>
                  <a:gd name="T15" fmla="*/ 2147483647 h 1669"/>
                  <a:gd name="T16" fmla="*/ 0 w 1912"/>
                  <a:gd name="T17" fmla="*/ 2147483647 h 166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12"/>
                  <a:gd name="T28" fmla="*/ 0 h 1669"/>
                  <a:gd name="T29" fmla="*/ 1912 w 1912"/>
                  <a:gd name="T30" fmla="*/ 1669 h 166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12" h="1669">
                    <a:moveTo>
                      <a:pt x="0" y="144"/>
                    </a:moveTo>
                    <a:lnTo>
                      <a:pt x="291" y="464"/>
                    </a:lnTo>
                    <a:lnTo>
                      <a:pt x="184" y="820"/>
                    </a:lnTo>
                    <a:cubicBezTo>
                      <a:pt x="616" y="811"/>
                      <a:pt x="940" y="1054"/>
                      <a:pt x="1070" y="1477"/>
                    </a:cubicBezTo>
                    <a:lnTo>
                      <a:pt x="876" y="1513"/>
                    </a:lnTo>
                    <a:lnTo>
                      <a:pt x="1435" y="1669"/>
                    </a:lnTo>
                    <a:lnTo>
                      <a:pt x="1912" y="1264"/>
                    </a:lnTo>
                    <a:lnTo>
                      <a:pt x="1728" y="1304"/>
                    </a:lnTo>
                    <a:cubicBezTo>
                      <a:pt x="1666" y="982"/>
                      <a:pt x="1173" y="0"/>
                      <a:pt x="0" y="14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9E9E9E"/>
                  </a:gs>
                  <a:gs pos="100000">
                    <a:srgbClr val="494949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lIns="88029" tIns="44015" rIns="88029" bIns="44015" anchor="ctr"/>
              <a:lstStyle/>
              <a:p>
                <a:endParaRPr lang="ko-KR" altLang="en-US">
                  <a:latin typeface="+mn-ea"/>
                  <a:ea typeface="+mn-ea"/>
                </a:endParaRPr>
              </a:p>
            </p:txBody>
          </p:sp>
          <p:sp>
            <p:nvSpPr>
              <p:cNvPr id="33" name="Freeform 105">
                <a:extLst>
                  <a:ext uri="{FF2B5EF4-FFF2-40B4-BE49-F238E27FC236}">
                    <a16:creationId xmlns:a16="http://schemas.microsoft.com/office/drawing/2014/main" id="{D886961F-8726-E2F7-0A92-F650A1692BA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4600575" y="3000855"/>
                <a:ext cx="1130300" cy="1355725"/>
              </a:xfrm>
              <a:custGeom>
                <a:avLst/>
                <a:gdLst>
                  <a:gd name="T0" fmla="*/ 2147483647 w 1605"/>
                  <a:gd name="T1" fmla="*/ 0 h 1864"/>
                  <a:gd name="T2" fmla="*/ 2147483647 w 1605"/>
                  <a:gd name="T3" fmla="*/ 2147483647 h 1864"/>
                  <a:gd name="T4" fmla="*/ 2147483647 w 1605"/>
                  <a:gd name="T5" fmla="*/ 2147483647 h 1864"/>
                  <a:gd name="T6" fmla="*/ 2147483647 w 1605"/>
                  <a:gd name="T7" fmla="*/ 2147483647 h 1864"/>
                  <a:gd name="T8" fmla="*/ 2147483647 w 1605"/>
                  <a:gd name="T9" fmla="*/ 2147483647 h 1864"/>
                  <a:gd name="T10" fmla="*/ 0 w 1605"/>
                  <a:gd name="T11" fmla="*/ 2147483647 h 1864"/>
                  <a:gd name="T12" fmla="*/ 2147483647 w 1605"/>
                  <a:gd name="T13" fmla="*/ 2147483647 h 1864"/>
                  <a:gd name="T14" fmla="*/ 2147483647 w 1605"/>
                  <a:gd name="T15" fmla="*/ 2147483647 h 1864"/>
                  <a:gd name="T16" fmla="*/ 2147483647 w 1605"/>
                  <a:gd name="T17" fmla="*/ 0 h 18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05"/>
                  <a:gd name="T28" fmla="*/ 0 h 1864"/>
                  <a:gd name="T29" fmla="*/ 1605 w 1605"/>
                  <a:gd name="T30" fmla="*/ 1864 h 18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05" h="1864">
                    <a:moveTo>
                      <a:pt x="1509" y="0"/>
                    </a:moveTo>
                    <a:cubicBezTo>
                      <a:pt x="1509" y="0"/>
                      <a:pt x="1161" y="246"/>
                      <a:pt x="1161" y="246"/>
                    </a:cubicBezTo>
                    <a:lnTo>
                      <a:pt x="802" y="145"/>
                    </a:lnTo>
                    <a:cubicBezTo>
                      <a:pt x="826" y="548"/>
                      <a:pt x="584" y="868"/>
                      <a:pt x="176" y="1012"/>
                    </a:cubicBezTo>
                    <a:lnTo>
                      <a:pt x="144" y="836"/>
                    </a:lnTo>
                    <a:lnTo>
                      <a:pt x="0" y="1396"/>
                    </a:lnTo>
                    <a:lnTo>
                      <a:pt x="388" y="1864"/>
                    </a:lnTo>
                    <a:lnTo>
                      <a:pt x="363" y="1692"/>
                    </a:lnTo>
                    <a:cubicBezTo>
                      <a:pt x="897" y="1554"/>
                      <a:pt x="1605" y="960"/>
                      <a:pt x="150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5B2B2B"/>
                  </a:gs>
                  <a:gs pos="50000">
                    <a:srgbClr val="C55D5D"/>
                  </a:gs>
                  <a:gs pos="100000">
                    <a:srgbClr val="5B2B2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lIns="88029" tIns="44015" rIns="88029" bIns="44015" anchor="ctr"/>
              <a:lstStyle/>
              <a:p>
                <a:endParaRPr lang="ko-KR" altLang="en-US">
                  <a:latin typeface="+mn-ea"/>
                  <a:ea typeface="+mn-ea"/>
                </a:endParaRPr>
              </a:p>
            </p:txBody>
          </p:sp>
          <p:sp>
            <p:nvSpPr>
              <p:cNvPr id="34" name="Text Box 106">
                <a:extLst>
                  <a:ext uri="{FF2B5EF4-FFF2-40B4-BE49-F238E27FC236}">
                    <a16:creationId xmlns:a16="http://schemas.microsoft.com/office/drawing/2014/main" id="{0B1A06C6-97FB-1228-E1AF-7F214D855EEC}"/>
                  </a:ext>
                </a:extLst>
              </p:cNvPr>
              <p:cNvSpPr txBox="1">
                <a:spLocks noChangeArrowheads="1"/>
              </p:cNvSpPr>
              <p:nvPr/>
            </p:nvSpPr>
            <p:spPr bwMode="ltGray">
              <a:xfrm rot="18279495">
                <a:off x="4548251" y="3500596"/>
                <a:ext cx="1186293" cy="371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 anchor="ctr"/>
              <a:lstStyle>
                <a:lvl1pPr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ko-KR" sz="1400" noProof="1">
                    <a:solidFill>
                      <a:schemeClr val="bg1"/>
                    </a:solidFill>
                    <a:latin typeface="+mn-ea"/>
                    <a:ea typeface="+mn-ea"/>
                  </a:rPr>
                  <a:t>Contact Pin</a:t>
                </a:r>
              </a:p>
            </p:txBody>
          </p:sp>
          <p:sp>
            <p:nvSpPr>
              <p:cNvPr id="35" name="Freeform 108">
                <a:extLst>
                  <a:ext uri="{FF2B5EF4-FFF2-40B4-BE49-F238E27FC236}">
                    <a16:creationId xmlns:a16="http://schemas.microsoft.com/office/drawing/2014/main" id="{AC4CDB34-87FA-BC08-0C82-67EE9CE719EE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3411538" y="3173893"/>
                <a:ext cx="1290637" cy="1146175"/>
              </a:xfrm>
              <a:custGeom>
                <a:avLst/>
                <a:gdLst>
                  <a:gd name="T0" fmla="*/ 2147483647 w 1830"/>
                  <a:gd name="T1" fmla="*/ 2147483647 h 1578"/>
                  <a:gd name="T2" fmla="*/ 2147483647 w 1830"/>
                  <a:gd name="T3" fmla="*/ 2147483647 h 1578"/>
                  <a:gd name="T4" fmla="*/ 2147483647 w 1830"/>
                  <a:gd name="T5" fmla="*/ 2147483647 h 1578"/>
                  <a:gd name="T6" fmla="*/ 2147483647 w 1830"/>
                  <a:gd name="T7" fmla="*/ 2147483647 h 1578"/>
                  <a:gd name="T8" fmla="*/ 2147483647 w 1830"/>
                  <a:gd name="T9" fmla="*/ 2147483647 h 1578"/>
                  <a:gd name="T10" fmla="*/ 2147483647 w 1830"/>
                  <a:gd name="T11" fmla="*/ 0 h 1578"/>
                  <a:gd name="T12" fmla="*/ 0 w 1830"/>
                  <a:gd name="T13" fmla="*/ 2147483647 h 1578"/>
                  <a:gd name="T14" fmla="*/ 2147483647 w 1830"/>
                  <a:gd name="T15" fmla="*/ 2147483647 h 1578"/>
                  <a:gd name="T16" fmla="*/ 2147483647 w 1830"/>
                  <a:gd name="T17" fmla="*/ 2147483647 h 15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30"/>
                  <a:gd name="T28" fmla="*/ 0 h 1578"/>
                  <a:gd name="T29" fmla="*/ 1830 w 1830"/>
                  <a:gd name="T30" fmla="*/ 1578 h 15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30" h="1578">
                    <a:moveTo>
                      <a:pt x="1830" y="1466"/>
                    </a:moveTo>
                    <a:lnTo>
                      <a:pt x="1578" y="1148"/>
                    </a:lnTo>
                    <a:lnTo>
                      <a:pt x="1680" y="800"/>
                    </a:lnTo>
                    <a:cubicBezTo>
                      <a:pt x="1494" y="853"/>
                      <a:pt x="896" y="600"/>
                      <a:pt x="787" y="181"/>
                    </a:cubicBezTo>
                    <a:lnTo>
                      <a:pt x="980" y="148"/>
                    </a:lnTo>
                    <a:lnTo>
                      <a:pt x="421" y="0"/>
                    </a:lnTo>
                    <a:lnTo>
                      <a:pt x="0" y="392"/>
                    </a:lnTo>
                    <a:lnTo>
                      <a:pt x="152" y="368"/>
                    </a:lnTo>
                    <a:cubicBezTo>
                      <a:pt x="174" y="764"/>
                      <a:pt x="782" y="1578"/>
                      <a:pt x="1830" y="146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8029" tIns="44015" rIns="88029" bIns="44015" anchor="ctr"/>
              <a:lstStyle/>
              <a:p>
                <a:endParaRPr lang="ko-KR" altLang="en-US">
                  <a:latin typeface="+mn-ea"/>
                  <a:ea typeface="+mn-ea"/>
                </a:endParaRPr>
              </a:p>
            </p:txBody>
          </p:sp>
          <p:sp>
            <p:nvSpPr>
              <p:cNvPr id="36" name="Freeform 111">
                <a:extLst>
                  <a:ext uri="{FF2B5EF4-FFF2-40B4-BE49-F238E27FC236}">
                    <a16:creationId xmlns:a16="http://schemas.microsoft.com/office/drawing/2014/main" id="{611BB242-789D-EF07-9158-DB1E406D8611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3349625" y="1922943"/>
                <a:ext cx="1181100" cy="1377950"/>
              </a:xfrm>
              <a:custGeom>
                <a:avLst/>
                <a:gdLst>
                  <a:gd name="T0" fmla="*/ 2147483647 w 1678"/>
                  <a:gd name="T1" fmla="*/ 2147483647 h 1896"/>
                  <a:gd name="T2" fmla="*/ 2147483647 w 1678"/>
                  <a:gd name="T3" fmla="*/ 2147483647 h 1896"/>
                  <a:gd name="T4" fmla="*/ 2147483647 w 1678"/>
                  <a:gd name="T5" fmla="*/ 2147483647 h 1896"/>
                  <a:gd name="T6" fmla="*/ 2147483647 w 1678"/>
                  <a:gd name="T7" fmla="*/ 2147483647 h 1896"/>
                  <a:gd name="T8" fmla="*/ 2147483647 w 1678"/>
                  <a:gd name="T9" fmla="*/ 2147483647 h 1896"/>
                  <a:gd name="T10" fmla="*/ 2147483647 w 1678"/>
                  <a:gd name="T11" fmla="*/ 2147483647 h 1896"/>
                  <a:gd name="T12" fmla="*/ 2147483647 w 1678"/>
                  <a:gd name="T13" fmla="*/ 0 h 1896"/>
                  <a:gd name="T14" fmla="*/ 2147483647 w 1678"/>
                  <a:gd name="T15" fmla="*/ 2147483647 h 1896"/>
                  <a:gd name="T16" fmla="*/ 2147483647 w 1678"/>
                  <a:gd name="T17" fmla="*/ 2147483647 h 189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78"/>
                  <a:gd name="T28" fmla="*/ 0 h 1896"/>
                  <a:gd name="T29" fmla="*/ 1678 w 1678"/>
                  <a:gd name="T30" fmla="*/ 1896 h 189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78" h="1896">
                    <a:moveTo>
                      <a:pt x="184" y="1896"/>
                    </a:moveTo>
                    <a:lnTo>
                      <a:pt x="490" y="1632"/>
                    </a:lnTo>
                    <a:lnTo>
                      <a:pt x="850" y="1740"/>
                    </a:lnTo>
                    <a:cubicBezTo>
                      <a:pt x="826" y="1308"/>
                      <a:pt x="1044" y="922"/>
                      <a:pt x="1498" y="828"/>
                    </a:cubicBezTo>
                    <a:lnTo>
                      <a:pt x="1540" y="1020"/>
                    </a:lnTo>
                    <a:lnTo>
                      <a:pt x="1678" y="456"/>
                    </a:lnTo>
                    <a:lnTo>
                      <a:pt x="1296" y="0"/>
                    </a:lnTo>
                    <a:lnTo>
                      <a:pt x="1336" y="168"/>
                    </a:lnTo>
                    <a:cubicBezTo>
                      <a:pt x="1114" y="180"/>
                      <a:pt x="0" y="728"/>
                      <a:pt x="184" y="189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438E65"/>
                  </a:gs>
                  <a:gs pos="100000">
                    <a:srgbClr val="1F422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8029" tIns="44015" rIns="88029" bIns="44015" anchor="ctr"/>
              <a:lstStyle/>
              <a:p>
                <a:endParaRPr lang="ko-KR" altLang="en-US">
                  <a:latin typeface="+mn-ea"/>
                  <a:ea typeface="+mn-ea"/>
                </a:endParaRPr>
              </a:p>
            </p:txBody>
          </p:sp>
          <p:sp>
            <p:nvSpPr>
              <p:cNvPr id="37" name="Text Box 112">
                <a:extLst>
                  <a:ext uri="{FF2B5EF4-FFF2-40B4-BE49-F238E27FC236}">
                    <a16:creationId xmlns:a16="http://schemas.microsoft.com/office/drawing/2014/main" id="{68521CE5-E815-C8B3-37CB-50DD3551946C}"/>
                  </a:ext>
                </a:extLst>
              </p:cNvPr>
              <p:cNvSpPr txBox="1">
                <a:spLocks noChangeArrowheads="1"/>
              </p:cNvSpPr>
              <p:nvPr/>
            </p:nvSpPr>
            <p:spPr bwMode="ltGray">
              <a:xfrm rot="18881938">
                <a:off x="3428301" y="2307510"/>
                <a:ext cx="1035384" cy="488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 anchor="ctr"/>
              <a:lstStyle>
                <a:lvl1pPr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Power Module </a:t>
                </a:r>
                <a:endParaRPr lang="ko-KR" altLang="en-US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38" name="Text Box 121">
                <a:extLst>
                  <a:ext uri="{FF2B5EF4-FFF2-40B4-BE49-F238E27FC236}">
                    <a16:creationId xmlns:a16="http://schemas.microsoft.com/office/drawing/2014/main" id="{F9CCE156-3E7A-535B-A5E9-06DCDBAA05F2}"/>
                  </a:ext>
                </a:extLst>
              </p:cNvPr>
              <p:cNvSpPr txBox="1">
                <a:spLocks noChangeArrowheads="1"/>
              </p:cNvSpPr>
              <p:nvPr/>
            </p:nvSpPr>
            <p:spPr bwMode="ltGray">
              <a:xfrm rot="2262278">
                <a:off x="4465638" y="2291243"/>
                <a:ext cx="1249362" cy="419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 anchor="ctr"/>
              <a:lstStyle>
                <a:lvl1pPr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algn="ctr" eaLnBrk="1" hangingPunct="1">
                  <a:spcBef>
                    <a:spcPts val="0"/>
                  </a:spcBef>
                </a:pPr>
                <a:r>
                  <a:rPr lang="en-US" altLang="ko-KR" sz="1400" noProof="1">
                    <a:solidFill>
                      <a:schemeClr val="bg1"/>
                    </a:solidFill>
                    <a:latin typeface="+mn-ea"/>
                    <a:ea typeface="+mn-ea"/>
                  </a:rPr>
                  <a:t>Lead Frame</a:t>
                </a:r>
              </a:p>
            </p:txBody>
          </p:sp>
          <p:sp>
            <p:nvSpPr>
              <p:cNvPr id="39" name="Text Box 123">
                <a:extLst>
                  <a:ext uri="{FF2B5EF4-FFF2-40B4-BE49-F238E27FC236}">
                    <a16:creationId xmlns:a16="http://schemas.microsoft.com/office/drawing/2014/main" id="{11489287-5B41-41D0-A40B-DF3413E7BF98}"/>
                  </a:ext>
                </a:extLst>
              </p:cNvPr>
              <p:cNvSpPr txBox="1">
                <a:spLocks noChangeArrowheads="1"/>
              </p:cNvSpPr>
              <p:nvPr/>
            </p:nvSpPr>
            <p:spPr bwMode="ltGray">
              <a:xfrm rot="2255110">
                <a:off x="3560092" y="3583359"/>
                <a:ext cx="945246" cy="322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8029" tIns="44015" rIns="88029" bIns="44015" anchor="ctr"/>
              <a:lstStyle>
                <a:lvl1pPr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1pPr>
                <a:lvl2pPr marL="742950" indent="-28575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2pPr>
                <a:lvl3pPr marL="11430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3pPr>
                <a:lvl4pPr marL="16002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4pPr>
                <a:lvl5pPr marL="2057400" indent="-228600" defTabSz="881063" eaLnBrk="0" hangingPunct="0"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5pPr>
                <a:lvl6pPr marL="25146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6pPr>
                <a:lvl7pPr marL="29718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7pPr>
                <a:lvl8pPr marL="34290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8pPr>
                <a:lvl9pPr marL="3886200" indent="-228600" defTabSz="8810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600" b="1">
                    <a:solidFill>
                      <a:schemeClr val="tx2"/>
                    </a:solidFill>
                    <a:latin typeface="Arial" pitchFamily="34" charset="0"/>
                    <a:ea typeface="굴림" pitchFamily="50" charset="-127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ko-KR" sz="1400" dirty="0">
                    <a:solidFill>
                      <a:schemeClr val="bg1"/>
                    </a:solidFill>
                    <a:latin typeface="+mn-ea"/>
                    <a:ea typeface="+mn-ea"/>
                  </a:rPr>
                  <a:t>Pre-Mold </a:t>
                </a:r>
                <a:endParaRPr lang="ko-KR" altLang="en-US" sz="1400" dirty="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pic>
            <p:nvPicPr>
              <p:cNvPr id="40" name="Picture 5">
                <a:extLst>
                  <a:ext uri="{FF2B5EF4-FFF2-40B4-BE49-F238E27FC236}">
                    <a16:creationId xmlns:a16="http://schemas.microsoft.com/office/drawing/2014/main" id="{0D343FD6-D070-6870-49A9-B19A2844DF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16440" y="2034744"/>
                <a:ext cx="3089275" cy="874712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Picture 6">
                <a:extLst>
                  <a:ext uri="{FF2B5EF4-FFF2-40B4-BE49-F238E27FC236}">
                    <a16:creationId xmlns:a16="http://schemas.microsoft.com/office/drawing/2014/main" id="{B2376CCD-10BE-EE55-A01B-9ADED56106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353826" y="4686563"/>
                <a:ext cx="2792372" cy="1046729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7">
                <a:extLst>
                  <a:ext uri="{FF2B5EF4-FFF2-40B4-BE49-F238E27FC236}">
                    <a16:creationId xmlns:a16="http://schemas.microsoft.com/office/drawing/2014/main" id="{FC45F933-253E-4086-1563-1456940D43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358440" y="4591025"/>
                <a:ext cx="1291069" cy="1080000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그림 42" descr="http://www.psmc.co.kr/default/img/onepixel/subpage/subm03p01_c05.jpg">
                <a:extLst>
                  <a:ext uri="{FF2B5EF4-FFF2-40B4-BE49-F238E27FC236}">
                    <a16:creationId xmlns:a16="http://schemas.microsoft.com/office/drawing/2014/main" id="{232BFD73-99D9-C14B-554E-D2B469E865D8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930" t="19566" r="5877" b="19255"/>
              <a:stretch/>
            </p:blipFill>
            <p:spPr bwMode="auto">
              <a:xfrm>
                <a:off x="5812985" y="1944412"/>
                <a:ext cx="1350352" cy="9769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그림 43" descr="http://www.psmc.co.kr/default/img/onepixel/subpage/subm03p01_c01.jpg">
                <a:extLst>
                  <a:ext uri="{FF2B5EF4-FFF2-40B4-BE49-F238E27FC236}">
                    <a16:creationId xmlns:a16="http://schemas.microsoft.com/office/drawing/2014/main" id="{606A9D2F-C7A0-4453-FDEF-FE16B3C5F22A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578" t="19626" r="5965" b="18692"/>
              <a:stretch/>
            </p:blipFill>
            <p:spPr bwMode="auto">
              <a:xfrm>
                <a:off x="7191278" y="1944412"/>
                <a:ext cx="1350352" cy="9769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631173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149CB-E1A6-6FC9-27A9-B22F1F332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1FB8B059-FDD1-E43F-13E4-BF3D30201E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54255C2C-85BB-9C02-7F9B-714B04FA61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C18AFD94-7DD4-AD39-4908-314A06C7D663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C63A07-CAA8-557A-99FA-5D323193147B}"/>
              </a:ext>
            </a:extLst>
          </p:cNvPr>
          <p:cNvSpPr txBox="1"/>
          <p:nvPr/>
        </p:nvSpPr>
        <p:spPr>
          <a:xfrm>
            <a:off x="347111" y="559633"/>
            <a:ext cx="609012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6.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반도체부품사업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리드프레임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(Lead Frame)</a:t>
            </a:r>
            <a:endParaRPr kumimoji="1" lang="ko-KR" altLang="en-US" sz="2500" spc="-150" dirty="0">
              <a:solidFill>
                <a:schemeClr val="bg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0E789F-02B1-B4FA-D7EF-568E89C9FDAE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5A24F555-BA79-173D-3E07-DD15E0A13191}"/>
              </a:ext>
            </a:extLst>
          </p:cNvPr>
          <p:cNvGrpSpPr/>
          <p:nvPr/>
        </p:nvGrpSpPr>
        <p:grpSpPr>
          <a:xfrm>
            <a:off x="1236000" y="1420870"/>
            <a:ext cx="9720000" cy="4611823"/>
            <a:chOff x="1236000" y="1349987"/>
            <a:chExt cx="9720000" cy="4611823"/>
          </a:xfrm>
        </p:grpSpPr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0E7275EE-57F3-B5B8-0D93-B9B053467CED}"/>
                </a:ext>
              </a:extLst>
            </p:cNvPr>
            <p:cNvGrpSpPr/>
            <p:nvPr/>
          </p:nvGrpSpPr>
          <p:grpSpPr>
            <a:xfrm>
              <a:off x="1413806" y="1349987"/>
              <a:ext cx="9364388" cy="2837515"/>
              <a:chOff x="1413806" y="1505927"/>
              <a:chExt cx="9364388" cy="2837515"/>
            </a:xfrm>
          </p:grpSpPr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D803B260-EC22-FC14-1061-A1914EBE5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1000" y="1505927"/>
                <a:ext cx="9250001" cy="1800000"/>
              </a:xfrm>
              <a:prstGeom prst="rect">
                <a:avLst/>
              </a:prstGeom>
            </p:spPr>
          </p:pic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B363688A-2983-A093-A204-B331E9A340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3806" y="3263442"/>
                <a:ext cx="9364388" cy="1080000"/>
              </a:xfrm>
              <a:prstGeom prst="rect">
                <a:avLst/>
              </a:prstGeom>
            </p:spPr>
          </p:pic>
        </p:grpSp>
        <p:grpSp>
          <p:nvGrpSpPr>
            <p:cNvPr id="21" name="그룹 20">
              <a:extLst>
                <a:ext uri="{FF2B5EF4-FFF2-40B4-BE49-F238E27FC236}">
                  <a16:creationId xmlns:a16="http://schemas.microsoft.com/office/drawing/2014/main" id="{A1D7869A-4419-CAAE-8424-25754C671C86}"/>
                </a:ext>
              </a:extLst>
            </p:cNvPr>
            <p:cNvGrpSpPr/>
            <p:nvPr/>
          </p:nvGrpSpPr>
          <p:grpSpPr>
            <a:xfrm>
              <a:off x="1236000" y="4413810"/>
              <a:ext cx="9720000" cy="1548000"/>
              <a:chOff x="1413806" y="4385458"/>
              <a:chExt cx="9548751" cy="1440000"/>
            </a:xfrm>
          </p:grpSpPr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B429E089-0439-C317-AEA7-6404C2394071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3806" y="4385458"/>
                <a:ext cx="2304000" cy="1440000"/>
              </a:xfrm>
              <a:prstGeom prst="rect">
                <a:avLst/>
              </a:prstGeom>
            </p:spPr>
          </p:pic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7537626F-E48B-27A0-54FA-319793CB9583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28723" y="4385458"/>
                <a:ext cx="2304000" cy="1440000"/>
              </a:xfrm>
              <a:prstGeom prst="rect">
                <a:avLst/>
              </a:prstGeom>
            </p:spPr>
          </p:pic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076DF52B-70DC-F686-C818-A897557A72BA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43640" y="4385458"/>
                <a:ext cx="2304000" cy="1440000"/>
              </a:xfrm>
              <a:prstGeom prst="rect">
                <a:avLst/>
              </a:prstGeom>
            </p:spPr>
          </p:pic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3A36E0B3-33DF-A5E2-E4EF-088F16AA8636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658557" y="4385458"/>
                <a:ext cx="2304000" cy="144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5485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487CB-ADCA-09AC-5425-B8AA33710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5D11F0AE-19BF-6E7A-E775-265E31BB62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D0CCF389-41C2-7718-DF21-652D02A412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5A9BEE7-99A3-927B-B229-9B089794145B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E4FCB7-4B55-B21F-A7B6-3BCF85C6ADAF}"/>
              </a:ext>
            </a:extLst>
          </p:cNvPr>
          <p:cNvSpPr txBox="1"/>
          <p:nvPr/>
        </p:nvSpPr>
        <p:spPr>
          <a:xfrm>
            <a:off x="347111" y="559633"/>
            <a:ext cx="616694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6.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반도체부품사업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 err="1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파워모듈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(Power Module)</a:t>
            </a:r>
            <a:endParaRPr kumimoji="1" lang="ko-KR" altLang="en-US" sz="2500" spc="-150" dirty="0">
              <a:solidFill>
                <a:schemeClr val="bg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5165B0-76AB-5BB5-9394-1D1C26FE437B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80542AE9-2044-B653-26AA-9C3CDDEF012A}"/>
              </a:ext>
            </a:extLst>
          </p:cNvPr>
          <p:cNvGrpSpPr/>
          <p:nvPr/>
        </p:nvGrpSpPr>
        <p:grpSpPr>
          <a:xfrm>
            <a:off x="1466766" y="1187484"/>
            <a:ext cx="9258469" cy="5581120"/>
            <a:chOff x="1342809" y="1201660"/>
            <a:chExt cx="9258469" cy="5581120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D48C72EE-0A0C-4631-89B2-14EC5B20C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6608" y="1201660"/>
              <a:ext cx="8652259" cy="1764000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0BADF792-2D9B-D711-A615-723143710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6608" y="2894780"/>
              <a:ext cx="5377405" cy="180000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71686744-8BEA-0E96-BF95-C79A877E6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42809" y="4694780"/>
              <a:ext cx="9258469" cy="20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0475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1511C-04F9-52AB-8CA4-59CF22B22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D28B2001-82D7-F8B4-5D00-1CE3095881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4A16523-5B34-7F27-786A-01FFE69221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DE05FD20-F94F-693E-BFE6-9DC03870840C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3812D3-1A6C-9F44-C86A-DC4A242201E1}"/>
              </a:ext>
            </a:extLst>
          </p:cNvPr>
          <p:cNvSpPr txBox="1"/>
          <p:nvPr/>
        </p:nvSpPr>
        <p:spPr>
          <a:xfrm>
            <a:off x="347111" y="559633"/>
            <a:ext cx="545854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6.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반도체부품사업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 err="1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컨텍핀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(Contact Pin)</a:t>
            </a:r>
            <a:endParaRPr kumimoji="1" lang="ko-KR" altLang="en-US" sz="2500" spc="-150" dirty="0">
              <a:solidFill>
                <a:schemeClr val="bg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81BCF-FDDB-52D6-DE50-9D73293FB973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F7268BAE-FA7C-C353-E6D4-DC37CA66C159}"/>
              </a:ext>
            </a:extLst>
          </p:cNvPr>
          <p:cNvGrpSpPr/>
          <p:nvPr/>
        </p:nvGrpSpPr>
        <p:grpSpPr>
          <a:xfrm>
            <a:off x="1298818" y="1259469"/>
            <a:ext cx="9594365" cy="5329062"/>
            <a:chOff x="1542000" y="1259469"/>
            <a:chExt cx="9594365" cy="5329062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45A7BF76-C72E-A29C-79BB-FF2E41428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2000" y="1259469"/>
              <a:ext cx="9108000" cy="1474248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3D8E0D27-665E-0423-0983-D60F7BC06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2000" y="2956499"/>
              <a:ext cx="9513335" cy="144000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1CC1E2ED-5E18-8A0E-0E2E-1044099D9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2000" y="4608531"/>
              <a:ext cx="9594365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4332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B7BD3-20A0-527D-E8BE-D9739C1B0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21E2FFAB-705C-6F98-3797-7D4F179268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25F2A636-162D-A637-E13F-604DA7D487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750D64E5-E5D3-48DC-AA48-472CC921904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D3113C-F59D-F82A-E509-E5748B76F436}"/>
              </a:ext>
            </a:extLst>
          </p:cNvPr>
          <p:cNvSpPr txBox="1"/>
          <p:nvPr/>
        </p:nvSpPr>
        <p:spPr>
          <a:xfrm>
            <a:off x="347111" y="559633"/>
            <a:ext cx="57358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6.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반도체부품사업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 err="1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프리몰드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(PRE-MOLD)</a:t>
            </a:r>
            <a:endParaRPr kumimoji="1" lang="ko-KR" altLang="en-US" sz="2500" spc="-150" dirty="0">
              <a:solidFill>
                <a:schemeClr val="bg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FE724E-6931-B749-597D-DEBAE2E85751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8A5A9FEF-5189-C642-93EF-1B0EC0E93D39}"/>
              </a:ext>
            </a:extLst>
          </p:cNvPr>
          <p:cNvGrpSpPr/>
          <p:nvPr/>
        </p:nvGrpSpPr>
        <p:grpSpPr>
          <a:xfrm>
            <a:off x="1217690" y="1193804"/>
            <a:ext cx="9756620" cy="5389512"/>
            <a:chOff x="1217690" y="1229244"/>
            <a:chExt cx="9756620" cy="5389512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2033CF9-916E-BE45-5C9A-0EB5BBFCB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7690" y="1229244"/>
              <a:ext cx="8436001" cy="1368000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45F70C1B-DB58-6F0D-EA37-9B1104352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7690" y="2573010"/>
              <a:ext cx="9173647" cy="2160000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09C8268A-80D8-73C9-5D4B-727CB91BF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17690" y="4638756"/>
              <a:ext cx="9756620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686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06DECE-6094-ADBC-74CF-36AE0DF1DDA2}"/>
              </a:ext>
            </a:extLst>
          </p:cNvPr>
          <p:cNvSpPr txBox="1"/>
          <p:nvPr/>
        </p:nvSpPr>
        <p:spPr>
          <a:xfrm>
            <a:off x="347111" y="559633"/>
            <a:ext cx="41328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7.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반도체부품사업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매출구조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5C6CDA-7534-ED2B-E1F2-64DC98B2CAF9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A192A8C-3BA1-3C7C-4EA9-CA82B5682439}"/>
              </a:ext>
            </a:extLst>
          </p:cNvPr>
          <p:cNvGrpSpPr/>
          <p:nvPr/>
        </p:nvGrpSpPr>
        <p:grpSpPr>
          <a:xfrm>
            <a:off x="7607043" y="1281209"/>
            <a:ext cx="2880000" cy="5220000"/>
            <a:chOff x="6012160" y="1113270"/>
            <a:chExt cx="2520016" cy="4989912"/>
          </a:xfrm>
        </p:grpSpPr>
        <p:pic>
          <p:nvPicPr>
            <p:cNvPr id="9" name="Picture 7" descr="http://www.poongsanmicrotec.co.kr/images/sub/product_lead_plcc1.jpg">
              <a:extLst>
                <a:ext uri="{FF2B5EF4-FFF2-40B4-BE49-F238E27FC236}">
                  <a16:creationId xmlns:a16="http://schemas.microsoft.com/office/drawing/2014/main" id="{A21BA58E-2FBF-3961-94CE-2850F382E95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" t="964" r="3612" b="3552"/>
            <a:stretch>
              <a:fillRect/>
            </a:stretch>
          </p:blipFill>
          <p:spPr bwMode="auto">
            <a:xfrm>
              <a:off x="6012160" y="1113270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8" descr="http://www.poongsanmicrotec.co.kr/images/sub/product_press_img01.jpg">
              <a:extLst>
                <a:ext uri="{FF2B5EF4-FFF2-40B4-BE49-F238E27FC236}">
                  <a16:creationId xmlns:a16="http://schemas.microsoft.com/office/drawing/2014/main" id="{B3D264FA-E407-CF4A-ED73-6390B598548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" t="1344" r="2071" b="3664"/>
            <a:stretch>
              <a:fillRect/>
            </a:stretch>
          </p:blipFill>
          <p:spPr bwMode="auto">
            <a:xfrm>
              <a:off x="6012160" y="4207704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6" descr="http://www.psmc.kr/../../images/products/discrete_01.gif">
              <a:extLst>
                <a:ext uri="{FF2B5EF4-FFF2-40B4-BE49-F238E27FC236}">
                  <a16:creationId xmlns:a16="http://schemas.microsoft.com/office/drawing/2014/main" id="{99393833-4963-1833-78DF-1B8D469CBD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2" t="3937" r="3619" b="5501"/>
            <a:stretch>
              <a:fillRect/>
            </a:stretch>
          </p:blipFill>
          <p:spPr bwMode="auto">
            <a:xfrm>
              <a:off x="6012160" y="2144748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8" descr="http://www.psmc.kr/../../images/products/premolded_p_01.gif">
              <a:extLst>
                <a:ext uri="{FF2B5EF4-FFF2-40B4-BE49-F238E27FC236}">
                  <a16:creationId xmlns:a16="http://schemas.microsoft.com/office/drawing/2014/main" id="{8F492F6A-F6CE-9806-734B-0D692D2BABB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4176" y="5239182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40" descr="http://www.psmc.kr/../../images/products/precision_p_01.gif">
              <a:extLst>
                <a:ext uri="{FF2B5EF4-FFF2-40B4-BE49-F238E27FC236}">
                  <a16:creationId xmlns:a16="http://schemas.microsoft.com/office/drawing/2014/main" id="{0C077B04-9D92-0AFF-25B2-57290ABA0F6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07" t="1974" r="1721" b="52962"/>
            <a:stretch>
              <a:fillRect/>
            </a:stretch>
          </p:blipFill>
          <p:spPr bwMode="auto">
            <a:xfrm>
              <a:off x="7344176" y="2144748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2" descr="http://www.psmc.kr/../../images/products/pdnippf_p_01.gif">
              <a:extLst>
                <a:ext uri="{FF2B5EF4-FFF2-40B4-BE49-F238E27FC236}">
                  <a16:creationId xmlns:a16="http://schemas.microsoft.com/office/drawing/2014/main" id="{8A095A57-2680-5692-6BF8-E127295F828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3176226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4" descr="http://www.psmc.kr/../../images/products/others_01.gif">
              <a:extLst>
                <a:ext uri="{FF2B5EF4-FFF2-40B4-BE49-F238E27FC236}">
                  <a16:creationId xmlns:a16="http://schemas.microsoft.com/office/drawing/2014/main" id="{3096CE7C-DFC4-234D-4380-A688EBD3809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2" t="3937" r="3619" b="8247"/>
            <a:stretch>
              <a:fillRect/>
            </a:stretch>
          </p:blipFill>
          <p:spPr bwMode="auto">
            <a:xfrm>
              <a:off x="7344176" y="3176226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6" descr="http://www.psmc.kr/../../images/products/metallic_pattern_p_04.gif">
              <a:extLst>
                <a:ext uri="{FF2B5EF4-FFF2-40B4-BE49-F238E27FC236}">
                  <a16:creationId xmlns:a16="http://schemas.microsoft.com/office/drawing/2014/main" id="{09B25A34-921A-810A-1536-C130C6E9EB6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9" t="3075" r="4791" b="6036"/>
            <a:stretch>
              <a:fillRect/>
            </a:stretch>
          </p:blipFill>
          <p:spPr bwMode="auto">
            <a:xfrm>
              <a:off x="7344176" y="4207704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 descr="product_precision">
              <a:extLst>
                <a:ext uri="{FF2B5EF4-FFF2-40B4-BE49-F238E27FC236}">
                  <a16:creationId xmlns:a16="http://schemas.microsoft.com/office/drawing/2014/main" id="{BFD3C72D-F9C0-A569-5A0A-DDF8AB0C3FF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7" t="7875" r="5501" b="5501"/>
            <a:stretch>
              <a:fillRect/>
            </a:stretch>
          </p:blipFill>
          <p:spPr bwMode="auto">
            <a:xfrm>
              <a:off x="6012160" y="5239182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6" descr="12-4교체">
              <a:extLst>
                <a:ext uri="{FF2B5EF4-FFF2-40B4-BE49-F238E27FC236}">
                  <a16:creationId xmlns:a16="http://schemas.microsoft.com/office/drawing/2014/main" id="{9329CCC8-6CA3-7203-CC73-CAE352DC2B3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6667" r="14583" b="25000"/>
            <a:stretch>
              <a:fillRect/>
            </a:stretch>
          </p:blipFill>
          <p:spPr bwMode="auto">
            <a:xfrm>
              <a:off x="7344176" y="1113270"/>
              <a:ext cx="118800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1" name="차트 20">
            <a:extLst>
              <a:ext uri="{FF2B5EF4-FFF2-40B4-BE49-F238E27FC236}">
                <a16:creationId xmlns:a16="http://schemas.microsoft.com/office/drawing/2014/main" id="{54CF5363-549E-4D93-4B76-2B3797A53A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7186679"/>
              </p:ext>
            </p:extLst>
          </p:nvPr>
        </p:nvGraphicFramePr>
        <p:xfrm>
          <a:off x="1325522" y="1281209"/>
          <a:ext cx="5760000" cy="52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2028098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5C6CDA-7534-ED2B-E1F2-64DC98B2CAF9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257050-317E-5F1B-5385-F47643175913}"/>
              </a:ext>
            </a:extLst>
          </p:cNvPr>
          <p:cNvSpPr txBox="1"/>
          <p:nvPr/>
        </p:nvSpPr>
        <p:spPr>
          <a:xfrm>
            <a:off x="347111" y="559633"/>
            <a:ext cx="41328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7.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반도체부품사업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생산능력</a:t>
            </a:r>
          </a:p>
        </p:txBody>
      </p:sp>
      <p:graphicFrame>
        <p:nvGraphicFramePr>
          <p:cNvPr id="2" name="Group 52">
            <a:extLst>
              <a:ext uri="{FF2B5EF4-FFF2-40B4-BE49-F238E27FC236}">
                <a16:creationId xmlns:a16="http://schemas.microsoft.com/office/drawing/2014/main" id="{0A7E9B21-B3DF-36F3-0322-78B22F9491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079520"/>
              </p:ext>
            </p:extLst>
          </p:nvPr>
        </p:nvGraphicFramePr>
        <p:xfrm>
          <a:off x="1776000" y="1154511"/>
          <a:ext cx="8640000" cy="5498184"/>
        </p:xfrm>
        <a:graphic>
          <a:graphicData uri="http://schemas.openxmlformats.org/drawingml/2006/table">
            <a:tbl>
              <a:tblPr/>
              <a:tblGrid>
                <a:gridCol w="28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장비명</a:t>
                      </a:r>
                      <a:endParaRPr kumimoji="1" lang="en-US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타  입</a:t>
                      </a:r>
                      <a:endParaRPr kumimoji="1" lang="en-US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합 계</a:t>
                      </a:r>
                      <a:endParaRPr kumimoji="1" lang="en-US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비  고</a:t>
                      </a:r>
                      <a:endParaRPr kumimoji="1" lang="en-US" altLang="ko-K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Stamping</a:t>
                      </a: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Press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30, 40, 60, 80 Ton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25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L/F, Contact pin, </a:t>
                      </a: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기타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Cutting</a:t>
                      </a: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 </a:t>
                      </a: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Press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10, 20 Ton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6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Downset, strip cut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초음파 세척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Strip to Strip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1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Degreasing stamping oil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도금 </a:t>
                      </a: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– Ag/Au/PPF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Reel to Reel Barrel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-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Out-sourcing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사출 성형기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Vertical, Horizontal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9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Oven Cure (2)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열 처리기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Strip, Reel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2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Contact pin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CNC Wire Cut EDM M/C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-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6</a:t>
                      </a: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대 </a:t>
                      </a: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– </a:t>
                      </a: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사내협력업체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Punching M/C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Strip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1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대형 연마기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3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자동 검사 장비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Strip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1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Power Module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58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자동 포장 장비</a:t>
                      </a:r>
                      <a:endParaRPr kumimoji="1" lang="en-US" altLang="ko-KR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Arial" pitchFamily="34" charset="0"/>
                      </a:endParaRP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Reel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3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Arial" pitchFamily="34" charset="0"/>
                        </a:rPr>
                        <a:t>Via-spacer</a:t>
                      </a:r>
                    </a:p>
                  </a:txBody>
                  <a:tcPr marL="91448" marR="91448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275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DB545-3A42-8299-80E7-144659CA7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>
            <a:extLst>
              <a:ext uri="{FF2B5EF4-FFF2-40B4-BE49-F238E27FC236}">
                <a16:creationId xmlns:a16="http://schemas.microsoft.com/office/drawing/2014/main" id="{8F824E64-7D96-CE27-CE93-EAA3AC53A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846" y="1036687"/>
            <a:ext cx="10983672" cy="46800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58973F98-3DD7-DCBE-2BF4-AF9D5585EF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87E2A0EA-24CF-E112-BDD7-ADA3705613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B2686CD4-FC2E-0D68-DFE8-B57900EF5724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1ECC75-820C-2DD9-CA2A-FB5BC0F3F8BF}"/>
              </a:ext>
            </a:extLst>
          </p:cNvPr>
          <p:cNvSpPr txBox="1"/>
          <p:nvPr/>
        </p:nvSpPr>
        <p:spPr>
          <a:xfrm>
            <a:off x="347111" y="559633"/>
            <a:ext cx="51450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8. </a:t>
            </a:r>
            <a:r>
              <a:rPr kumimoji="1" lang="ko-KR" altLang="en-US" sz="2500" spc="-150" dirty="0" err="1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바이오사업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Verismo Therapeutics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9AA1-E9B5-C9A3-EBD0-67C81BCFAC1D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08CA2142-3CC7-1262-E2EB-210A197B2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846" y="1986262"/>
            <a:ext cx="2349152" cy="90000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E27D2E73-6B32-6906-EF48-5316B90933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0846" y="3429000"/>
            <a:ext cx="629932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75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38918-5B2B-BD4C-9D18-CB79410DE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BB329E1E-6E22-2A49-28AC-5BEF1F7623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83F8111-29CE-D7C9-83F9-B9910F5DE9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C6F04DF-6758-E3EE-4412-F0CBA944D290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510CE5-9496-E1B4-F1BA-65C4CD64D98A}"/>
              </a:ext>
            </a:extLst>
          </p:cNvPr>
          <p:cNvSpPr txBox="1"/>
          <p:nvPr/>
        </p:nvSpPr>
        <p:spPr>
          <a:xfrm>
            <a:off x="347111" y="559633"/>
            <a:ext cx="51450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8. </a:t>
            </a:r>
            <a:r>
              <a:rPr kumimoji="1" lang="ko-KR" altLang="en-US" sz="2500" spc="-150" dirty="0" err="1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바이오사업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Verismo Therapeutics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BF385-FAEF-A7CE-02EC-C6FE15EAC6FF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F47A88B4-3E29-D827-AAB9-45160D83A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193" y="1332676"/>
            <a:ext cx="2243969" cy="511200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E4AFA453-03C4-67A3-B1D2-69F93A247E73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16000" y="1913835"/>
            <a:ext cx="111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1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D3B41-32EA-3669-85D4-2F6D3046E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A606FE66-0790-3646-E93E-06521542AB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A6D426D9-91A3-0881-5A68-17391DDEEC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40BC8BC4-308C-4489-AE71-95BAA204B832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E1280E-3F83-3270-CC43-9B9AF6D88392}"/>
              </a:ext>
            </a:extLst>
          </p:cNvPr>
          <p:cNvSpPr txBox="1"/>
          <p:nvPr/>
        </p:nvSpPr>
        <p:spPr>
          <a:xfrm>
            <a:off x="347111" y="559633"/>
            <a:ext cx="51450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8. </a:t>
            </a:r>
            <a:r>
              <a:rPr kumimoji="1" lang="ko-KR" altLang="en-US" sz="2500" spc="-150" dirty="0" err="1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바이오사업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Verismo Therapeutics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4071BF-98B9-B23E-C9BD-AD9581D489B4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B7E28081-29F1-45B4-6300-B236A6E11327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16000" y="1972385"/>
            <a:ext cx="11160000" cy="43200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413904CD-95BD-F23C-70FB-7E00AFF7B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794" y="1397145"/>
            <a:ext cx="564468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67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호박, 달, 오렌지이(가) 표시된 사진&#10;&#10;자동 생성된 설명">
            <a:extLst>
              <a:ext uri="{FF2B5EF4-FFF2-40B4-BE49-F238E27FC236}">
                <a16:creationId xmlns:a16="http://schemas.microsoft.com/office/drawing/2014/main" id="{E10DF864-0056-9B44-A0A3-88343BBD3D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9531"/>
          <a:stretch>
            <a:fillRect/>
          </a:stretch>
        </p:blipFill>
        <p:spPr>
          <a:xfrm>
            <a:off x="0" y="0"/>
            <a:ext cx="3716083" cy="6858000"/>
          </a:xfrm>
          <a:custGeom>
            <a:avLst/>
            <a:gdLst>
              <a:gd name="connsiteX0" fmla="*/ 0 w 3716083"/>
              <a:gd name="connsiteY0" fmla="*/ 0 h 6855522"/>
              <a:gd name="connsiteX1" fmla="*/ 3121294 w 3716083"/>
              <a:gd name="connsiteY1" fmla="*/ 0 h 6855522"/>
              <a:gd name="connsiteX2" fmla="*/ 3221546 w 3716083"/>
              <a:gd name="connsiteY2" fmla="*/ 10106 h 6855522"/>
              <a:gd name="connsiteX3" fmla="*/ 3716083 w 3716083"/>
              <a:gd name="connsiteY3" fmla="*/ 616883 h 6855522"/>
              <a:gd name="connsiteX4" fmla="*/ 3716083 w 3716083"/>
              <a:gd name="connsiteY4" fmla="*/ 6855522 h 6855522"/>
              <a:gd name="connsiteX5" fmla="*/ 0 w 3716083"/>
              <a:gd name="connsiteY5" fmla="*/ 6855522 h 6855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6083" h="6855522">
                <a:moveTo>
                  <a:pt x="0" y="0"/>
                </a:moveTo>
                <a:lnTo>
                  <a:pt x="3121294" y="0"/>
                </a:lnTo>
                <a:lnTo>
                  <a:pt x="3221546" y="10106"/>
                </a:lnTo>
                <a:cubicBezTo>
                  <a:pt x="3503778" y="67859"/>
                  <a:pt x="3716083" y="317578"/>
                  <a:pt x="3716083" y="616883"/>
                </a:cubicBezTo>
                <a:lnTo>
                  <a:pt x="3716083" y="6855522"/>
                </a:lnTo>
                <a:lnTo>
                  <a:pt x="0" y="6855522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F978BD-BA62-B2F5-1B60-642229808097}"/>
              </a:ext>
            </a:extLst>
          </p:cNvPr>
          <p:cNvSpPr txBox="1"/>
          <p:nvPr/>
        </p:nvSpPr>
        <p:spPr>
          <a:xfrm>
            <a:off x="546565" y="960675"/>
            <a:ext cx="2582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ore-KR" sz="3600" b="1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CONTENTS</a:t>
            </a:r>
            <a:endParaRPr kumimoji="1" lang="ko-Kore-KR" altLang="en-US" sz="36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E1A70BCE-B0CB-F89F-F924-529D4F0E300B}"/>
              </a:ext>
            </a:extLst>
          </p:cNvPr>
          <p:cNvGrpSpPr/>
          <p:nvPr/>
        </p:nvGrpSpPr>
        <p:grpSpPr>
          <a:xfrm>
            <a:off x="4848039" y="1146148"/>
            <a:ext cx="5869580" cy="4565705"/>
            <a:chOff x="4848039" y="1277558"/>
            <a:chExt cx="5869580" cy="4565705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BDD89953-CB7C-F8D6-5B3E-779EB63D0127}"/>
                </a:ext>
              </a:extLst>
            </p:cNvPr>
            <p:cNvGrpSpPr/>
            <p:nvPr/>
          </p:nvGrpSpPr>
          <p:grpSpPr>
            <a:xfrm>
              <a:off x="4848039" y="1277558"/>
              <a:ext cx="3874922" cy="400110"/>
              <a:chOff x="4918921" y="1901296"/>
              <a:chExt cx="3874922" cy="40011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2313FF7-66CA-BC9B-BDF0-6623063E2615}"/>
                  </a:ext>
                </a:extLst>
              </p:cNvPr>
              <p:cNvSpPr txBox="1"/>
              <p:nvPr/>
            </p:nvSpPr>
            <p:spPr>
              <a:xfrm>
                <a:off x="5239621" y="1901296"/>
                <a:ext cx="35542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ko-KR" altLang="en-US" sz="2000" dirty="0">
                    <a:ea typeface="나눔스퀘어 Bold" panose="020B0600000101010101" pitchFamily="50" charset="-127"/>
                  </a:rPr>
                  <a:t>개요</a:t>
                </a:r>
                <a:endParaRPr kumimoji="1" lang="en-US" altLang="ko-KR" sz="2000" dirty="0"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84D02D6-7E9F-0481-D96F-669F98F45274}"/>
                  </a:ext>
                </a:extLst>
              </p:cNvPr>
              <p:cNvSpPr txBox="1"/>
              <p:nvPr/>
            </p:nvSpPr>
            <p:spPr>
              <a:xfrm>
                <a:off x="4918921" y="1901296"/>
                <a:ext cx="4171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1.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511F5A11-FBFA-562B-EBF1-AA6701037391}"/>
                </a:ext>
              </a:extLst>
            </p:cNvPr>
            <p:cNvGrpSpPr/>
            <p:nvPr/>
          </p:nvGrpSpPr>
          <p:grpSpPr>
            <a:xfrm>
              <a:off x="4848039" y="3062813"/>
              <a:ext cx="1274807" cy="400110"/>
              <a:chOff x="4918921" y="2479302"/>
              <a:chExt cx="1274807" cy="40011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E66635-E1A4-E42B-8634-B13B5F2391F0}"/>
                  </a:ext>
                </a:extLst>
              </p:cNvPr>
              <p:cNvSpPr txBox="1"/>
              <p:nvPr/>
            </p:nvSpPr>
            <p:spPr>
              <a:xfrm>
                <a:off x="5239621" y="2479302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ko-KR" altLang="en-US" sz="2000" dirty="0">
                    <a:ea typeface="나눔스퀘어 Bold" panose="020B0600000101010101" pitchFamily="50" charset="-127"/>
                  </a:rPr>
                  <a:t>조직도</a:t>
                </a:r>
                <a:endParaRPr kumimoji="1" lang="en-US" altLang="ko-KR" sz="2000" dirty="0"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A238F9-66DC-3890-7DC4-4F568F7720DB}"/>
                  </a:ext>
                </a:extLst>
              </p:cNvPr>
              <p:cNvSpPr txBox="1"/>
              <p:nvPr/>
            </p:nvSpPr>
            <p:spPr>
              <a:xfrm>
                <a:off x="4918921" y="2479302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4.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269A60B9-5E9E-AC0E-DC7D-6A1AB3CDAC25}"/>
                </a:ext>
              </a:extLst>
            </p:cNvPr>
            <p:cNvGrpSpPr/>
            <p:nvPr/>
          </p:nvGrpSpPr>
          <p:grpSpPr>
            <a:xfrm>
              <a:off x="4848039" y="3657898"/>
              <a:ext cx="3874922" cy="400110"/>
              <a:chOff x="4918921" y="1901296"/>
              <a:chExt cx="3874922" cy="40011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F6586BB-BBF4-343A-54B0-F725F70D7634}"/>
                  </a:ext>
                </a:extLst>
              </p:cNvPr>
              <p:cNvSpPr txBox="1"/>
              <p:nvPr/>
            </p:nvSpPr>
            <p:spPr>
              <a:xfrm>
                <a:off x="5239621" y="1901296"/>
                <a:ext cx="35542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ko-KR" altLang="en-US" sz="2000" dirty="0"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인증 및 선정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851AC0B-A861-200D-DA16-AEB9712FE11E}"/>
                  </a:ext>
                </a:extLst>
              </p:cNvPr>
              <p:cNvSpPr txBox="1"/>
              <p:nvPr/>
            </p:nvSpPr>
            <p:spPr>
              <a:xfrm>
                <a:off x="4918921" y="1901296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5.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B8217183-181A-C7D1-F980-8D502396F922}"/>
                </a:ext>
              </a:extLst>
            </p:cNvPr>
            <p:cNvGrpSpPr/>
            <p:nvPr/>
          </p:nvGrpSpPr>
          <p:grpSpPr>
            <a:xfrm>
              <a:off x="4848039" y="4252983"/>
              <a:ext cx="2300729" cy="400110"/>
              <a:chOff x="4918921" y="2479302"/>
              <a:chExt cx="2300729" cy="400110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BDCFDB-B6D4-BDAF-DFFC-A03BD078101F}"/>
                  </a:ext>
                </a:extLst>
              </p:cNvPr>
              <p:cNvSpPr txBox="1"/>
              <p:nvPr/>
            </p:nvSpPr>
            <p:spPr>
              <a:xfrm>
                <a:off x="5239621" y="2479302"/>
                <a:ext cx="19800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ko-KR" altLang="en-US" sz="2000" dirty="0"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반도체부품사업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B60253-A927-78CE-E186-3355758CFEBA}"/>
                  </a:ext>
                </a:extLst>
              </p:cNvPr>
              <p:cNvSpPr txBox="1"/>
              <p:nvPr/>
            </p:nvSpPr>
            <p:spPr>
              <a:xfrm>
                <a:off x="4918921" y="2479302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6.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2B9AD1C4-9322-5A49-CB4B-B22C1EB4B4C0}"/>
                </a:ext>
              </a:extLst>
            </p:cNvPr>
            <p:cNvGrpSpPr/>
            <p:nvPr/>
          </p:nvGrpSpPr>
          <p:grpSpPr>
            <a:xfrm>
              <a:off x="4848039" y="4848068"/>
              <a:ext cx="5118212" cy="400110"/>
              <a:chOff x="4918921" y="1901296"/>
              <a:chExt cx="5118212" cy="400110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64F06F-DA93-CF06-DD65-9FF2F2328B12}"/>
                  </a:ext>
                </a:extLst>
              </p:cNvPr>
              <p:cNvSpPr txBox="1"/>
              <p:nvPr/>
            </p:nvSpPr>
            <p:spPr>
              <a:xfrm>
                <a:off x="5239620" y="1901296"/>
                <a:ext cx="47975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ko-KR" altLang="en-US" sz="2000" dirty="0"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반도체부품사업 매출구조 및 생산능력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0DA2C04-5BBE-1661-F4DA-85E4604169EE}"/>
                  </a:ext>
                </a:extLst>
              </p:cNvPr>
              <p:cNvSpPr txBox="1"/>
              <p:nvPr/>
            </p:nvSpPr>
            <p:spPr>
              <a:xfrm>
                <a:off x="4918921" y="1901296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7.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48F61E5C-B39E-A0AD-50D9-2D290DA91A74}"/>
                </a:ext>
              </a:extLst>
            </p:cNvPr>
            <p:cNvGrpSpPr/>
            <p:nvPr/>
          </p:nvGrpSpPr>
          <p:grpSpPr>
            <a:xfrm>
              <a:off x="4848039" y="5443153"/>
              <a:ext cx="4676636" cy="400110"/>
              <a:chOff x="4918921" y="2479302"/>
              <a:chExt cx="4676636" cy="400110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DA7AA17-1FD4-D13C-FC69-B6479F264ACF}"/>
                  </a:ext>
                </a:extLst>
              </p:cNvPr>
              <p:cNvSpPr txBox="1"/>
              <p:nvPr/>
            </p:nvSpPr>
            <p:spPr>
              <a:xfrm>
                <a:off x="5239621" y="2479302"/>
                <a:ext cx="43559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ko-KR" altLang="en-US" sz="2000" dirty="0" err="1"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바이오사업</a:t>
                </a:r>
                <a:r>
                  <a:rPr kumimoji="1" lang="ko-KR" altLang="en-US" sz="2000" dirty="0"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 </a:t>
                </a:r>
                <a:r>
                  <a:rPr kumimoji="1" lang="en-US" altLang="ko-KR" sz="2000" dirty="0"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– Verismo Therapeutics</a:t>
                </a:r>
                <a:endParaRPr kumimoji="1" lang="ko-KR" altLang="en-US" sz="2000" dirty="0"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FC3480A-6BEB-B0B8-F919-B920A031A1FB}"/>
                  </a:ext>
                </a:extLst>
              </p:cNvPr>
              <p:cNvSpPr txBox="1"/>
              <p:nvPr/>
            </p:nvSpPr>
            <p:spPr>
              <a:xfrm>
                <a:off x="4918921" y="2479302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8.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9FF6C043-7E68-CD52-5955-6FAE25E24195}"/>
                </a:ext>
              </a:extLst>
            </p:cNvPr>
            <p:cNvGrpSpPr/>
            <p:nvPr/>
          </p:nvGrpSpPr>
          <p:grpSpPr>
            <a:xfrm>
              <a:off x="4848039" y="2467728"/>
              <a:ext cx="5869580" cy="400110"/>
              <a:chOff x="4918921" y="1901296"/>
              <a:chExt cx="5869580" cy="40011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B815D49-154F-C179-CFCD-4455E4E8DD5B}"/>
                  </a:ext>
                </a:extLst>
              </p:cNvPr>
              <p:cNvSpPr txBox="1"/>
              <p:nvPr/>
            </p:nvSpPr>
            <p:spPr>
              <a:xfrm>
                <a:off x="5239621" y="1901296"/>
                <a:ext cx="55488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ko-KR" altLang="en-US" sz="2000" dirty="0">
                    <a:ea typeface="나눔스퀘어 Bold" panose="020B0600000101010101" pitchFamily="50" charset="-127"/>
                  </a:rPr>
                  <a:t>비전</a:t>
                </a:r>
                <a:r>
                  <a:rPr kumimoji="1" lang="en-US" altLang="ko-KR" sz="2000" dirty="0">
                    <a:ea typeface="나눔스퀘어 Bold" panose="020B0600000101010101" pitchFamily="50" charset="-127"/>
                  </a:rPr>
                  <a:t>(Vision) / </a:t>
                </a:r>
                <a:r>
                  <a:rPr kumimoji="1" lang="ko-KR" altLang="en-US" sz="2000" dirty="0">
                    <a:ea typeface="나눔스퀘어 Bold" panose="020B0600000101010101" pitchFamily="50" charset="-127"/>
                  </a:rPr>
                  <a:t>슬로건</a:t>
                </a:r>
                <a:r>
                  <a:rPr kumimoji="1" lang="en-US" altLang="ko-KR" sz="2000" dirty="0">
                    <a:ea typeface="나눔스퀘어 Bold" panose="020B0600000101010101" pitchFamily="50" charset="-127"/>
                  </a:rPr>
                  <a:t>(Slogan) 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C0B95D7-A174-28D0-0B67-C19D7617DB86}"/>
                  </a:ext>
                </a:extLst>
              </p:cNvPr>
              <p:cNvSpPr txBox="1"/>
              <p:nvPr/>
            </p:nvSpPr>
            <p:spPr>
              <a:xfrm>
                <a:off x="4918921" y="1901296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3.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097AC6A9-FD66-0B18-1B57-D0DBB78C6718}"/>
                </a:ext>
              </a:extLst>
            </p:cNvPr>
            <p:cNvGrpSpPr/>
            <p:nvPr/>
          </p:nvGrpSpPr>
          <p:grpSpPr>
            <a:xfrm>
              <a:off x="4848039" y="1872643"/>
              <a:ext cx="3874922" cy="400110"/>
              <a:chOff x="4918921" y="1901296"/>
              <a:chExt cx="3874922" cy="400110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73D39D1-FAA2-E47F-BCED-571866499520}"/>
                  </a:ext>
                </a:extLst>
              </p:cNvPr>
              <p:cNvSpPr txBox="1"/>
              <p:nvPr/>
            </p:nvSpPr>
            <p:spPr>
              <a:xfrm>
                <a:off x="5239621" y="1901296"/>
                <a:ext cx="35542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ko-KR" sz="2000" dirty="0">
                    <a:ea typeface="나눔스퀘어 Bold" panose="020B0600000101010101" pitchFamily="50" charset="-127"/>
                  </a:rPr>
                  <a:t>HLB </a:t>
                </a:r>
                <a:r>
                  <a:rPr kumimoji="1" lang="ko-KR" altLang="en-US" sz="2000" dirty="0">
                    <a:ea typeface="나눔스퀘어 Bold" panose="020B0600000101010101" pitchFamily="50" charset="-127"/>
                  </a:rPr>
                  <a:t>그룹</a:t>
                </a:r>
                <a:endParaRPr kumimoji="1" lang="en-US" altLang="ko-KR" sz="2000" dirty="0">
                  <a:ea typeface="나눔스퀘어 Bold" panose="020B0600000101010101" pitchFamily="50" charset="-127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3948B03-D2D3-9068-EB20-55463B74E7BE}"/>
                  </a:ext>
                </a:extLst>
              </p:cNvPr>
              <p:cNvSpPr txBox="1"/>
              <p:nvPr/>
            </p:nvSpPr>
            <p:spPr>
              <a:xfrm>
                <a:off x="4918921" y="1901296"/>
                <a:ext cx="3818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2000" dirty="0">
                    <a:solidFill>
                      <a:srgbClr val="DF7B4F"/>
                    </a:solidFill>
                    <a:latin typeface="나눔스퀘어 Bold" panose="020B0600000101010101" pitchFamily="50" charset="-127"/>
                    <a:ea typeface="나눔스퀘어 Bold" panose="020B0600000101010101" pitchFamily="50" charset="-127"/>
                  </a:rPr>
                  <a:t>2.</a:t>
                </a:r>
                <a:endParaRPr kumimoji="1" lang="en-US" altLang="ko-Kore-KR" sz="2000" dirty="0">
                  <a:solidFill>
                    <a:srgbClr val="DF7B4F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614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0E7E6-140C-72C6-4693-0BE523BB2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637CBD48-DC5A-547C-2786-E667D6C286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57C6979-CC13-B2CC-DA00-3FF0C98D7A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FC699297-3CA1-16FC-ECF8-C93BE1CCCC64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A0737C-8B89-6949-311C-7154E8DE04DA}"/>
              </a:ext>
            </a:extLst>
          </p:cNvPr>
          <p:cNvSpPr txBox="1"/>
          <p:nvPr/>
        </p:nvSpPr>
        <p:spPr>
          <a:xfrm>
            <a:off x="347111" y="559633"/>
            <a:ext cx="514506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8.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바이오 사업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Verismo Therapeutics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0BA31C-8B0B-E6F3-0BF8-7C116774BBFC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51893C8-FCBC-2C8E-D592-C04E994EA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873" y="1319489"/>
            <a:ext cx="10984255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08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달, 천체, 초승달, 천문학 이벤트이(가) 표시된 사진&#10;&#10;자동 생성된 설명">
            <a:extLst>
              <a:ext uri="{FF2B5EF4-FFF2-40B4-BE49-F238E27FC236}">
                <a16:creationId xmlns:a16="http://schemas.microsoft.com/office/drawing/2014/main" id="{9561140E-6020-2A70-E9F8-AB5007A6A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559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5F2542-74D8-3834-D35A-53F986BFFCEA}"/>
              </a:ext>
            </a:extLst>
          </p:cNvPr>
          <p:cNvSpPr txBox="1"/>
          <p:nvPr/>
        </p:nvSpPr>
        <p:spPr>
          <a:xfrm>
            <a:off x="567357" y="2582614"/>
            <a:ext cx="3145413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ko-KR" altLang="en-US" sz="4900" spc="-150" dirty="0">
                <a:latin typeface="NanumSquareOTF ExtraBold" panose="020B0600000101010101" pitchFamily="34" charset="-127"/>
                <a:ea typeface="NanumSquareOTF ExtraBold" panose="020B0600000101010101" pitchFamily="34" charset="-127"/>
              </a:rPr>
              <a:t>감사합니다</a:t>
            </a:r>
            <a:r>
              <a:rPr kumimoji="1" lang="en-US" altLang="ko-KR" sz="4900" spc="-150" dirty="0">
                <a:latin typeface="NanumSquareOTF ExtraBold" panose="020B0600000101010101" pitchFamily="34" charset="-127"/>
                <a:ea typeface="NanumSquareOTF ExtraBold" panose="020B0600000101010101" pitchFamily="34" charset="-127"/>
              </a:rPr>
              <a:t>.</a:t>
            </a:r>
            <a:endParaRPr kumimoji="1" lang="ko-Kore-KR" altLang="en-US" sz="4900" spc="-150" dirty="0">
              <a:latin typeface="NanumSquareOTF ExtraBold" panose="020B0600000101010101" pitchFamily="34" charset="-127"/>
              <a:ea typeface="NanumSquareOTF ExtraBold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387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06DECE-6094-ADBC-74CF-36AE0DF1DDA2}"/>
              </a:ext>
            </a:extLst>
          </p:cNvPr>
          <p:cNvSpPr txBox="1"/>
          <p:nvPr/>
        </p:nvSpPr>
        <p:spPr>
          <a:xfrm>
            <a:off x="347111" y="559633"/>
            <a:ext cx="108876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개요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A16765-7E2C-22F7-7E39-4C567E052760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51ACC9-6D31-3804-FF35-6F36A1D12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1" y="1476087"/>
            <a:ext cx="9002104" cy="474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2"/>
                </a:solidFill>
                <a:latin typeface="Arial" pitchFamily="34" charset="0"/>
                <a:ea typeface="굴림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설   립   일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1978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년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6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월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16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일</a:t>
            </a:r>
            <a:endParaRPr lang="en-US" altLang="ko-KR" dirty="0">
              <a:solidFill>
                <a:schemeClr val="tx1"/>
              </a:solidFill>
              <a:latin typeface="+mn-ea"/>
              <a:ea typeface="+mn-ea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대 표 이 사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김홍철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, BRYAN BYONGJIN.KIM (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각자 대표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임   직   원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73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명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(2025.03)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자 본 총 계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2,423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억원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(2025.03)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자 산 총 계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2,918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억원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(2025.03)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매   출   액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253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억원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(2024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년 기준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위         치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경기도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화성시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향남읍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발안공단로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4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길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16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주 요 사 업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반도체부품사업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,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바이오사업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등</a:t>
            </a:r>
            <a:endParaRPr lang="en-US" altLang="ko-KR" dirty="0">
              <a:solidFill>
                <a:schemeClr val="tx1"/>
              </a:solidFill>
              <a:latin typeface="+mn-ea"/>
              <a:ea typeface="+mn-ea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보 유 장 비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</a:rPr>
              <a:t>스템핑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</a:rPr>
              <a:t> 프레스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</a:rPr>
              <a:t>25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</a:rPr>
              <a:t>대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</a:rPr>
              <a:t>프리몰드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</a:rPr>
              <a:t> 장비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</a:rPr>
              <a:t>9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</a:rPr>
              <a:t>대 외</a:t>
            </a:r>
            <a:endParaRPr lang="en-US" altLang="ko-KR" dirty="0">
              <a:solidFill>
                <a:schemeClr val="tx1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기 업 공 개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2001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년 코스닥 상장</a:t>
            </a:r>
            <a:endParaRPr lang="en-US" altLang="ko-KR" dirty="0">
              <a:solidFill>
                <a:schemeClr val="tx1"/>
              </a:solidFill>
              <a:latin typeface="+mn-ea"/>
              <a:ea typeface="+mn-ea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홈 </a:t>
            </a:r>
            <a:r>
              <a:rPr lang="ko-KR" altLang="en-US" dirty="0" err="1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페</a:t>
            </a:r>
            <a:r>
              <a:rPr lang="ko-KR" altLang="en-US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 이 지  </a:t>
            </a:r>
            <a:r>
              <a:rPr lang="en-US" altLang="ko-KR" dirty="0">
                <a:solidFill>
                  <a:schemeClr val="tx1"/>
                </a:solidFill>
                <a:latin typeface="+mn-ea"/>
                <a:ea typeface="+mn-ea"/>
                <a:cs typeface="Arial" pitchFamily="34" charset="0"/>
              </a:rPr>
              <a:t>: 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+mn-ea"/>
                <a:ea typeface="+mn-ea"/>
                <a:cs typeface="Arial" pitchFamily="34" charset="0"/>
              </a:rPr>
              <a:t>https://www.hlbinnovation.com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57DFE2D-8AC1-5966-C1DB-21559537D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2456" y="5150194"/>
            <a:ext cx="4320480" cy="50405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44C5C39-C493-0820-91E7-93E7637A55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1644" y="5271838"/>
            <a:ext cx="1201396" cy="36000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19E8E6D3-11A2-1277-CAF4-8C2F84785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1754" y="1734345"/>
            <a:ext cx="508188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35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0C802-5116-3107-64F2-AA20216E6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225BEB77-373C-C69E-5293-CDBAB9FDC0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5E62F1A-6F0C-B946-E588-9372BC6026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9F7AC0DC-3A3D-1387-CECA-1E9040BDC3B1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580071-543D-1AD6-9DFB-B7F1B8A51849}"/>
              </a:ext>
            </a:extLst>
          </p:cNvPr>
          <p:cNvSpPr txBox="1"/>
          <p:nvPr/>
        </p:nvSpPr>
        <p:spPr>
          <a:xfrm>
            <a:off x="347111" y="559633"/>
            <a:ext cx="61542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개요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연혁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C949B6-77AD-1CD0-770F-44268C738279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DB29E254-B34A-C9A4-F98E-D646AADE9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581" y="1080564"/>
            <a:ext cx="8446893" cy="56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43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7108E-211B-2D53-1367-5AE74E1EE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9FA47102-5CA5-A95D-D178-BB07FDED42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27ED2DB-8834-A895-7F50-817EE7B97B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8D71A272-F7EA-1875-FC1F-35691D0112C0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C52662-DE1A-DF08-C270-FD8CBCA57B6B}"/>
              </a:ext>
            </a:extLst>
          </p:cNvPr>
          <p:cNvSpPr txBox="1"/>
          <p:nvPr/>
        </p:nvSpPr>
        <p:spPr>
          <a:xfrm>
            <a:off x="347111" y="559633"/>
            <a:ext cx="61542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1.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개요 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–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손익계산서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/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지분구조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D7AB60-D296-9AEE-64F0-34374E8CAAC1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07489B7F-7B45-6F03-6775-E1154F0AB65D}"/>
              </a:ext>
            </a:extLst>
          </p:cNvPr>
          <p:cNvGrpSpPr/>
          <p:nvPr/>
        </p:nvGrpSpPr>
        <p:grpSpPr>
          <a:xfrm>
            <a:off x="7396689" y="1430849"/>
            <a:ext cx="1697698" cy="360000"/>
            <a:chOff x="1060093" y="1484783"/>
            <a:chExt cx="2182337" cy="504056"/>
          </a:xfrm>
        </p:grpSpPr>
        <p:sp>
          <p:nvSpPr>
            <p:cNvPr id="9" name="오각형 32">
              <a:extLst>
                <a:ext uri="{FF2B5EF4-FFF2-40B4-BE49-F238E27FC236}">
                  <a16:creationId xmlns:a16="http://schemas.microsoft.com/office/drawing/2014/main" id="{86102169-6DAB-E136-3B07-82D1203D5822}"/>
                </a:ext>
              </a:extLst>
            </p:cNvPr>
            <p:cNvSpPr/>
            <p:nvPr/>
          </p:nvSpPr>
          <p:spPr>
            <a:xfrm>
              <a:off x="1063724" y="1484783"/>
              <a:ext cx="2178706" cy="504055"/>
            </a:xfrm>
            <a:prstGeom prst="homePlate">
              <a:avLst>
                <a:gd name="adj" fmla="val 85770"/>
              </a:avLst>
            </a:prstGeom>
            <a:solidFill>
              <a:srgbClr val="ED7D31"/>
            </a:solidFill>
            <a:ln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>
              <a:extLst>
                <a:ext uri="{FF2B5EF4-FFF2-40B4-BE49-F238E27FC236}">
                  <a16:creationId xmlns:a16="http://schemas.microsoft.com/office/drawing/2014/main" id="{224E432B-E8BA-3221-EE60-2CE62453E995}"/>
                </a:ext>
              </a:extLst>
            </p:cNvPr>
            <p:cNvSpPr/>
            <p:nvPr/>
          </p:nvSpPr>
          <p:spPr>
            <a:xfrm rot="5400000">
              <a:off x="1039687" y="1505190"/>
              <a:ext cx="504055" cy="463243"/>
            </a:xfrm>
            <a:prstGeom prst="rtTriangle">
              <a:avLst/>
            </a:prstGeom>
            <a:solidFill>
              <a:srgbClr val="C15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5C3C2A6-DB0B-D785-99B9-D11540703149}"/>
                </a:ext>
              </a:extLst>
            </p:cNvPr>
            <p:cNvSpPr txBox="1"/>
            <p:nvPr/>
          </p:nvSpPr>
          <p:spPr>
            <a:xfrm>
              <a:off x="1411490" y="1490743"/>
              <a:ext cx="1584176" cy="495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0" b="1" dirty="0">
                  <a:solidFill>
                    <a:schemeClr val="bg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지분구조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29CF46F-3FD1-F41D-44FD-6BC8208E1F1A}"/>
              </a:ext>
            </a:extLst>
          </p:cNvPr>
          <p:cNvGrpSpPr/>
          <p:nvPr/>
        </p:nvGrpSpPr>
        <p:grpSpPr>
          <a:xfrm>
            <a:off x="7355834" y="2300792"/>
            <a:ext cx="4000753" cy="3169072"/>
            <a:chOff x="8149725" y="2534706"/>
            <a:chExt cx="4000753" cy="3169072"/>
          </a:xfrm>
        </p:grpSpPr>
        <p:graphicFrame>
          <p:nvGraphicFramePr>
            <p:cNvPr id="27" name="Chart 6">
              <a:extLst>
                <a:ext uri="{FF2B5EF4-FFF2-40B4-BE49-F238E27FC236}">
                  <a16:creationId xmlns:a16="http://schemas.microsoft.com/office/drawing/2014/main" id="{2FBB5527-902D-60D8-9D4A-ED846B2674A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86362871"/>
                </p:ext>
              </p:extLst>
            </p:nvPr>
          </p:nvGraphicFramePr>
          <p:xfrm>
            <a:off x="8196032" y="2932032"/>
            <a:ext cx="3529151" cy="26642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D23500D-A5A4-674A-C6C0-28C2EE4B0341}"/>
                </a:ext>
              </a:extLst>
            </p:cNvPr>
            <p:cNvSpPr txBox="1"/>
            <p:nvPr/>
          </p:nvSpPr>
          <p:spPr>
            <a:xfrm>
              <a:off x="10925585" y="3412960"/>
              <a:ext cx="122489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3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최대주주 등</a:t>
              </a:r>
              <a:endParaRPr lang="en-US" altLang="ko-KR" sz="13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/>
              <a:r>
                <a:rPr lang="en-US" altLang="ko-KR" sz="13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36.2%</a:t>
              </a:r>
              <a:endParaRPr lang="ko-KR" altLang="en-US" sz="13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6EF7E47-A893-9839-3C05-D383768B5662}"/>
                </a:ext>
              </a:extLst>
            </p:cNvPr>
            <p:cNvSpPr txBox="1"/>
            <p:nvPr/>
          </p:nvSpPr>
          <p:spPr>
            <a:xfrm>
              <a:off x="8149725" y="5211335"/>
              <a:ext cx="10318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3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일반투자자</a:t>
              </a:r>
              <a:endParaRPr lang="en-US" altLang="ko-KR" sz="13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/>
              <a:r>
                <a:rPr lang="en-US" altLang="ko-KR" sz="13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63.7%</a:t>
              </a:r>
              <a:endParaRPr lang="ko-KR" altLang="en-US" sz="13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47394FB-941E-D770-71ED-8E06EA23CDEB}"/>
                </a:ext>
              </a:extLst>
            </p:cNvPr>
            <p:cNvSpPr txBox="1"/>
            <p:nvPr/>
          </p:nvSpPr>
          <p:spPr>
            <a:xfrm>
              <a:off x="8899185" y="2534706"/>
              <a:ext cx="1800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3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자기주식</a:t>
              </a:r>
              <a:endParaRPr lang="en-US" altLang="ko-KR" sz="13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/>
              <a:r>
                <a:rPr lang="en-US" altLang="ko-KR" sz="13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0.1%</a:t>
              </a:r>
              <a:endParaRPr lang="ko-KR" altLang="en-US" sz="13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6434B3-22CD-E5CE-EE57-2BA9B91CE2CF}"/>
                </a:ext>
              </a:extLst>
            </p:cNvPr>
            <p:cNvSpPr txBox="1"/>
            <p:nvPr/>
          </p:nvSpPr>
          <p:spPr>
            <a:xfrm>
              <a:off x="9119617" y="3911641"/>
              <a:ext cx="168197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7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총 주식수</a:t>
              </a:r>
              <a:endParaRPr lang="en-US" altLang="ko-KR" sz="1700" b="1" dirty="0"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ctr"/>
              <a:r>
                <a:rPr lang="en-US" altLang="ko-KR" sz="16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144,304,123 </a:t>
              </a:r>
              <a:r>
                <a:rPr lang="ko-KR" altLang="en-US" sz="1600" b="1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주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9B9C660-9E98-6C1F-05F2-E2BA1927CD4C}"/>
              </a:ext>
            </a:extLst>
          </p:cNvPr>
          <p:cNvSpPr txBox="1"/>
          <p:nvPr/>
        </p:nvSpPr>
        <p:spPr>
          <a:xfrm>
            <a:off x="8893908" y="5745065"/>
            <a:ext cx="222759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3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지분율</a:t>
            </a:r>
            <a:r>
              <a:rPr lang="ko-KR" altLang="en-US" sz="13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3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2024.12.31 </a:t>
            </a:r>
            <a:r>
              <a:rPr lang="ko-KR" altLang="en-US" sz="13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기준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D2CD4771-6DCA-AAA0-667A-9353612D0FB1}"/>
              </a:ext>
            </a:extLst>
          </p:cNvPr>
          <p:cNvGrpSpPr/>
          <p:nvPr/>
        </p:nvGrpSpPr>
        <p:grpSpPr>
          <a:xfrm>
            <a:off x="704988" y="1404554"/>
            <a:ext cx="2154326" cy="412590"/>
            <a:chOff x="1060093" y="1484783"/>
            <a:chExt cx="2523912" cy="525174"/>
          </a:xfrm>
        </p:grpSpPr>
        <p:sp>
          <p:nvSpPr>
            <p:cNvPr id="34" name="오각형 32">
              <a:extLst>
                <a:ext uri="{FF2B5EF4-FFF2-40B4-BE49-F238E27FC236}">
                  <a16:creationId xmlns:a16="http://schemas.microsoft.com/office/drawing/2014/main" id="{7A28B3BB-75E4-B8CF-4C16-E989375FFAC6}"/>
                </a:ext>
              </a:extLst>
            </p:cNvPr>
            <p:cNvSpPr/>
            <p:nvPr/>
          </p:nvSpPr>
          <p:spPr>
            <a:xfrm>
              <a:off x="1063725" y="1484783"/>
              <a:ext cx="2520280" cy="504056"/>
            </a:xfrm>
            <a:prstGeom prst="homePlate">
              <a:avLst>
                <a:gd name="adj" fmla="val 85770"/>
              </a:avLst>
            </a:prstGeom>
            <a:solidFill>
              <a:srgbClr val="ED7D31"/>
            </a:solidFill>
            <a:ln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각 삼각형 34">
              <a:extLst>
                <a:ext uri="{FF2B5EF4-FFF2-40B4-BE49-F238E27FC236}">
                  <a16:creationId xmlns:a16="http://schemas.microsoft.com/office/drawing/2014/main" id="{3145480F-04A3-569D-0C65-A269A720AF8B}"/>
                </a:ext>
              </a:extLst>
            </p:cNvPr>
            <p:cNvSpPr/>
            <p:nvPr/>
          </p:nvSpPr>
          <p:spPr>
            <a:xfrm rot="5400000">
              <a:off x="1039687" y="1505193"/>
              <a:ext cx="504056" cy="463243"/>
            </a:xfrm>
            <a:prstGeom prst="rtTriangle">
              <a:avLst/>
            </a:prstGeom>
            <a:solidFill>
              <a:srgbClr val="C158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C0B36DA-43B6-D658-57F9-FCED7174EB98}"/>
                </a:ext>
              </a:extLst>
            </p:cNvPr>
            <p:cNvSpPr txBox="1"/>
            <p:nvPr/>
          </p:nvSpPr>
          <p:spPr>
            <a:xfrm>
              <a:off x="1465705" y="1500668"/>
              <a:ext cx="1896694" cy="50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b="1" dirty="0">
                  <a:solidFill>
                    <a:schemeClr val="bg1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손익계산서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F0AA7BC-72CF-0A4F-BEBF-01C0A236E80E}"/>
              </a:ext>
            </a:extLst>
          </p:cNvPr>
          <p:cNvSpPr txBox="1"/>
          <p:nvPr/>
        </p:nvSpPr>
        <p:spPr>
          <a:xfrm>
            <a:off x="5475893" y="1537175"/>
            <a:ext cx="1219903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단위 </a:t>
            </a:r>
            <a:r>
              <a:rPr lang="en-US" altLang="ko-KR" sz="1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ko-KR" altLang="en-US" sz="1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백만 원</a:t>
            </a:r>
            <a:r>
              <a:rPr lang="en-US" altLang="ko-KR" sz="1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ko-KR" altLang="en-US" sz="1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21" name="표 20">
            <a:extLst>
              <a:ext uri="{FF2B5EF4-FFF2-40B4-BE49-F238E27FC236}">
                <a16:creationId xmlns:a16="http://schemas.microsoft.com/office/drawing/2014/main" id="{6AF29234-F96F-9F9D-D348-B7FBDD422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218390"/>
              </p:ext>
            </p:extLst>
          </p:nvPr>
        </p:nvGraphicFramePr>
        <p:xfrm>
          <a:off x="1050782" y="2343320"/>
          <a:ext cx="5649117" cy="40353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33443">
                  <a:extLst>
                    <a:ext uri="{9D8B030D-6E8A-4147-A177-3AD203B41FA5}">
                      <a16:colId xmlns:a16="http://schemas.microsoft.com/office/drawing/2014/main" val="1160352728"/>
                    </a:ext>
                  </a:extLst>
                </a:gridCol>
                <a:gridCol w="1457837">
                  <a:extLst>
                    <a:ext uri="{9D8B030D-6E8A-4147-A177-3AD203B41FA5}">
                      <a16:colId xmlns:a16="http://schemas.microsoft.com/office/drawing/2014/main" val="1805546989"/>
                    </a:ext>
                  </a:extLst>
                </a:gridCol>
                <a:gridCol w="1457837">
                  <a:extLst>
                    <a:ext uri="{9D8B030D-6E8A-4147-A177-3AD203B41FA5}">
                      <a16:colId xmlns:a16="http://schemas.microsoft.com/office/drawing/2014/main" val="4010690358"/>
                    </a:ext>
                  </a:extLst>
                </a:gridCol>
              </a:tblGrid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매출액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25,355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20,581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20196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매출원가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(22,509)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(17,627)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62107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1" dirty="0" err="1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매출총이익</a:t>
                      </a:r>
                      <a:endParaRPr lang="ko-KR" altLang="en-US" sz="1300" b="1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2,846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2,954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921750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판매비와 관리비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(14,728)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(3,891)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822653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1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영업이익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(11,882)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(937)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409970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1" dirty="0" err="1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법인세비용차감전순이익</a:t>
                      </a:r>
                      <a:endParaRPr lang="ko-KR" altLang="en-US" sz="1300" b="1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(12,313)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(731)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55545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1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법인세비용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56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24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105963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1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당기순이익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(12,369)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(755)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116714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기타포괄손익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2,081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dirty="0"/>
                        <a:t>386</a:t>
                      </a:r>
                      <a:endParaRPr lang="ko-KR" altLang="en-US" sz="1300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55283"/>
                  </a:ext>
                </a:extLst>
              </a:tr>
              <a:tr h="4035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1" dirty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총포괄손익</a:t>
                      </a:r>
                    </a:p>
                  </a:txBody>
                  <a:tcPr marL="76481" marR="76481" marT="38241" marB="38241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b="1" dirty="0"/>
                        <a:t>(10,288)</a:t>
                      </a:r>
                      <a:endParaRPr lang="ko-KR" altLang="en-US" sz="1300" b="1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E9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300" b="1" dirty="0"/>
                        <a:t>(369)</a:t>
                      </a:r>
                      <a:endParaRPr lang="ko-KR" altLang="en-US" sz="1300" b="1" dirty="0"/>
                    </a:p>
                  </a:txBody>
                  <a:tcPr marL="76481" marR="76481" marT="38241" marB="3824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223765"/>
                  </a:ext>
                </a:extLst>
              </a:tr>
            </a:tbl>
          </a:graphicData>
        </a:graphic>
      </p:graphicFrame>
      <p:grpSp>
        <p:nvGrpSpPr>
          <p:cNvPr id="24" name="그룹 23">
            <a:extLst>
              <a:ext uri="{FF2B5EF4-FFF2-40B4-BE49-F238E27FC236}">
                <a16:creationId xmlns:a16="http://schemas.microsoft.com/office/drawing/2014/main" id="{60CC66B0-A798-FB13-FB59-82FC9D7C2877}"/>
              </a:ext>
            </a:extLst>
          </p:cNvPr>
          <p:cNvGrpSpPr/>
          <p:nvPr/>
        </p:nvGrpSpPr>
        <p:grpSpPr>
          <a:xfrm>
            <a:off x="3815951" y="1911877"/>
            <a:ext cx="2868146" cy="333741"/>
            <a:chOff x="3865567" y="1899021"/>
            <a:chExt cx="2868146" cy="333741"/>
          </a:xfrm>
        </p:grpSpPr>
        <p:sp>
          <p:nvSpPr>
            <p:cNvPr id="22" name="모서리가 둥근 직사각형 38">
              <a:extLst>
                <a:ext uri="{FF2B5EF4-FFF2-40B4-BE49-F238E27FC236}">
                  <a16:creationId xmlns:a16="http://schemas.microsoft.com/office/drawing/2014/main" id="{7D93C733-4232-F22F-4283-99D8AF9EE51B}"/>
                </a:ext>
              </a:extLst>
            </p:cNvPr>
            <p:cNvSpPr/>
            <p:nvPr/>
          </p:nvSpPr>
          <p:spPr>
            <a:xfrm>
              <a:off x="5365713" y="1908762"/>
              <a:ext cx="1368000" cy="32400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/>
                <a:t>2023.12 (47</a:t>
              </a:r>
              <a:r>
                <a:rPr lang="ko-KR" altLang="en-US" sz="1200" b="1" dirty="0"/>
                <a:t>기</a:t>
              </a:r>
              <a:r>
                <a:rPr lang="en-US" altLang="ko-KR" sz="1200" b="1" dirty="0"/>
                <a:t>)</a:t>
              </a:r>
              <a:endParaRPr lang="ko-KR" altLang="en-US" sz="1200" b="1" dirty="0"/>
            </a:p>
          </p:txBody>
        </p:sp>
        <p:sp>
          <p:nvSpPr>
            <p:cNvPr id="23" name="모서리가 둥근 직사각형 39">
              <a:extLst>
                <a:ext uri="{FF2B5EF4-FFF2-40B4-BE49-F238E27FC236}">
                  <a16:creationId xmlns:a16="http://schemas.microsoft.com/office/drawing/2014/main" id="{76FB5662-58DE-4B2D-A54A-C68793F70574}"/>
                </a:ext>
              </a:extLst>
            </p:cNvPr>
            <p:cNvSpPr/>
            <p:nvPr/>
          </p:nvSpPr>
          <p:spPr>
            <a:xfrm>
              <a:off x="3865567" y="1899021"/>
              <a:ext cx="1368000" cy="324000"/>
            </a:xfrm>
            <a:prstGeom prst="roundRect">
              <a:avLst>
                <a:gd name="adj" fmla="val 50000"/>
              </a:avLst>
            </a:prstGeom>
            <a:solidFill>
              <a:srgbClr val="FF8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/>
                <a:t>2024.12 (48</a:t>
              </a:r>
              <a:r>
                <a:rPr lang="ko-KR" altLang="en-US" sz="1200" b="1" dirty="0"/>
                <a:t>기</a:t>
              </a:r>
              <a:r>
                <a:rPr lang="en-US" altLang="ko-KR" sz="1200" b="1" dirty="0"/>
                <a:t>)</a:t>
              </a:r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74489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E48E5-9AAC-C220-94E5-1C3EA9FEB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4D547C0F-2F9A-0E1A-FABA-426D53A05D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92F4A36-FE34-8B4F-DB71-9D070CD3C7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058DEE8-FC8A-6BB2-5BF5-7593793E07A1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337979-F78B-D392-9F11-9F984C0B5FF6}"/>
              </a:ext>
            </a:extLst>
          </p:cNvPr>
          <p:cNvSpPr txBox="1"/>
          <p:nvPr/>
        </p:nvSpPr>
        <p:spPr>
          <a:xfrm>
            <a:off x="347111" y="559633"/>
            <a:ext cx="61542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2. HLB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그룹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0DC0D1-16C8-C61C-F714-64F541EE34BB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3F33AC03-F2AD-2A1A-7F88-F07BC7C42370}"/>
              </a:ext>
            </a:extLst>
          </p:cNvPr>
          <p:cNvGrpSpPr/>
          <p:nvPr/>
        </p:nvGrpSpPr>
        <p:grpSpPr>
          <a:xfrm>
            <a:off x="1309717" y="1149918"/>
            <a:ext cx="9572567" cy="5508000"/>
            <a:chOff x="1322497" y="1169582"/>
            <a:chExt cx="9572567" cy="550800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DDF0614C-DD06-B3F1-9DC9-9C3E89ECE146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15064" y="1169582"/>
              <a:ext cx="4680000" cy="5508000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F8A640E8-2850-33BA-7E5D-011C93938E2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22497" y="1169582"/>
              <a:ext cx="4680000" cy="550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0317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06DECE-6094-ADBC-74CF-36AE0DF1DDA2}"/>
              </a:ext>
            </a:extLst>
          </p:cNvPr>
          <p:cNvSpPr txBox="1"/>
          <p:nvPr/>
        </p:nvSpPr>
        <p:spPr>
          <a:xfrm>
            <a:off x="347111" y="559633"/>
            <a:ext cx="61542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3.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비전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(Vision) /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슬로건</a:t>
            </a:r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(Slogan)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A16765-7E2C-22F7-7E39-4C567E052760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EB7E0311-626E-98DF-603A-D45220B24E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2" b="182"/>
          <a:stretch/>
        </p:blipFill>
        <p:spPr>
          <a:xfrm>
            <a:off x="5257028" y="1311311"/>
            <a:ext cx="4756900" cy="25200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26C57DB4-6BF0-C475-3171-FFCA28E566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" t="5652" r="36133" b="6577"/>
          <a:stretch/>
        </p:blipFill>
        <p:spPr>
          <a:xfrm>
            <a:off x="2178074" y="1462399"/>
            <a:ext cx="1914545" cy="2160000"/>
          </a:xfrm>
          <a:prstGeom prst="rect">
            <a:avLst/>
          </a:prstGeom>
        </p:spPr>
      </p:pic>
      <p:grpSp>
        <p:nvGrpSpPr>
          <p:cNvPr id="21" name="그룹 20">
            <a:extLst>
              <a:ext uri="{FF2B5EF4-FFF2-40B4-BE49-F238E27FC236}">
                <a16:creationId xmlns:a16="http://schemas.microsoft.com/office/drawing/2014/main" id="{0A5E5220-2AC0-F854-66F9-160058FA8D01}"/>
              </a:ext>
            </a:extLst>
          </p:cNvPr>
          <p:cNvGrpSpPr/>
          <p:nvPr/>
        </p:nvGrpSpPr>
        <p:grpSpPr>
          <a:xfrm>
            <a:off x="2201054" y="3989814"/>
            <a:ext cx="7789893" cy="1308050"/>
            <a:chOff x="1084522" y="3961462"/>
            <a:chExt cx="7789893" cy="130805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F39657-DE26-C8DD-4BD7-97102CC895DE}"/>
                </a:ext>
              </a:extLst>
            </p:cNvPr>
            <p:cNvSpPr txBox="1"/>
            <p:nvPr/>
          </p:nvSpPr>
          <p:spPr>
            <a:xfrm>
              <a:off x="3118108" y="3961462"/>
              <a:ext cx="5756307" cy="1308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600" b="1" dirty="0">
                  <a:solidFill>
                    <a:srgbClr val="F48229"/>
                  </a:solidFill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인간을 위한 기술</a:t>
              </a:r>
              <a:endParaRPr lang="en-US" altLang="ko-KR" sz="3600" b="1" dirty="0">
                <a:solidFill>
                  <a:srgbClr val="F48229"/>
                </a:solidFill>
                <a:latin typeface="나눔스퀘어OTF_ac ExtraBold" panose="020B0600000101010101" pitchFamily="34" charset="-127"/>
                <a:ea typeface="나눔스퀘어OTF_ac ExtraBold" panose="020B0600000101010101" pitchFamily="34" charset="-127"/>
              </a:endParaRPr>
            </a:p>
            <a:p>
              <a:pPr algn="ctr"/>
              <a:endParaRPr lang="en-US" altLang="ko-KR" sz="700" b="1" dirty="0">
                <a:solidFill>
                  <a:srgbClr val="F48229"/>
                </a:solidFill>
                <a:latin typeface="나눔스퀘어OTF_ac ExtraBold" panose="020B0600000101010101" pitchFamily="34" charset="-127"/>
                <a:ea typeface="나눔스퀘어OTF_ac ExtraBold" panose="020B0600000101010101" pitchFamily="34" charset="-127"/>
              </a:endParaRPr>
            </a:p>
            <a:p>
              <a:r>
                <a:rPr lang="ko-KR" altLang="en-US" sz="3600" b="1" dirty="0">
                  <a:solidFill>
                    <a:schemeClr val="accent2">
                      <a:lumMod val="50000"/>
                    </a:schemeClr>
                  </a:solidFill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반도체와 바이오의 모범적 융합</a:t>
              </a:r>
              <a:endParaRPr lang="en-US" altLang="ko-KR" sz="3600" b="1" dirty="0">
                <a:solidFill>
                  <a:schemeClr val="accent2">
                    <a:lumMod val="50000"/>
                  </a:schemeClr>
                </a:solidFill>
                <a:latin typeface="나눔스퀘어OTF_ac ExtraBold" panose="020B0600000101010101" pitchFamily="34" charset="-127"/>
                <a:ea typeface="나눔스퀘어OTF_ac ExtraBold" panose="020B0600000101010101" pitchFamily="34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9CD864-8F4E-B62F-CD76-4A133C71C4B1}"/>
                </a:ext>
              </a:extLst>
            </p:cNvPr>
            <p:cNvSpPr txBox="1"/>
            <p:nvPr/>
          </p:nvSpPr>
          <p:spPr>
            <a:xfrm>
              <a:off x="1084522" y="4338488"/>
              <a:ext cx="11685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000" b="1" dirty="0"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비전    </a:t>
              </a:r>
              <a:endParaRPr lang="en-US" altLang="ko-KR" sz="3000" b="1" dirty="0">
                <a:latin typeface="나눔스퀘어OTF_ac ExtraBold" panose="020B0600000101010101" pitchFamily="34" charset="-127"/>
                <a:ea typeface="나눔스퀘어OTF_ac ExtraBold" panose="020B0600000101010101" pitchFamily="34" charset="-127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0B6705E4-2C77-40C1-530D-1A92E1E2266B}"/>
                </a:ext>
              </a:extLst>
            </p:cNvPr>
            <p:cNvSpPr/>
            <p:nvPr/>
          </p:nvSpPr>
          <p:spPr>
            <a:xfrm>
              <a:off x="2658590" y="4381487"/>
              <a:ext cx="54000" cy="46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B317FE57-4F52-370F-C130-06F2EFCA1207}"/>
              </a:ext>
            </a:extLst>
          </p:cNvPr>
          <p:cNvGrpSpPr/>
          <p:nvPr/>
        </p:nvGrpSpPr>
        <p:grpSpPr>
          <a:xfrm>
            <a:off x="2201054" y="5651198"/>
            <a:ext cx="7789893" cy="646331"/>
            <a:chOff x="1084522" y="5622846"/>
            <a:chExt cx="7789893" cy="6463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D6670DB-D59A-EAE6-9722-697F1AC62A38}"/>
                </a:ext>
              </a:extLst>
            </p:cNvPr>
            <p:cNvSpPr txBox="1"/>
            <p:nvPr/>
          </p:nvSpPr>
          <p:spPr>
            <a:xfrm>
              <a:off x="3118108" y="5622846"/>
              <a:ext cx="57563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600" b="1" dirty="0" err="1">
                  <a:solidFill>
                    <a:srgbClr val="F48229"/>
                  </a:solidFill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이노</a:t>
              </a:r>
              <a:r>
                <a:rPr lang="ko-KR" altLang="en-US" sz="3600" b="1" dirty="0">
                  <a:solidFill>
                    <a:srgbClr val="F48229"/>
                  </a:solidFill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 </a:t>
              </a:r>
              <a:r>
                <a:rPr lang="en-US" altLang="ko-KR" sz="700" b="1" dirty="0">
                  <a:solidFill>
                    <a:srgbClr val="F48229"/>
                  </a:solidFill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 </a:t>
              </a:r>
              <a:r>
                <a:rPr lang="en-US" altLang="ko-KR" sz="3600" b="1" dirty="0">
                  <a:solidFill>
                    <a:schemeClr val="accent2">
                      <a:lumMod val="50000"/>
                    </a:schemeClr>
                  </a:solidFill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’30010’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DC7F58-5521-9752-3F9E-E93920025273}"/>
                </a:ext>
              </a:extLst>
            </p:cNvPr>
            <p:cNvSpPr txBox="1"/>
            <p:nvPr/>
          </p:nvSpPr>
          <p:spPr>
            <a:xfrm>
              <a:off x="1084522" y="5699790"/>
              <a:ext cx="11685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000" b="1" dirty="0">
                  <a:latin typeface="나눔스퀘어OTF_ac ExtraBold" panose="020B0600000101010101" pitchFamily="34" charset="-127"/>
                  <a:ea typeface="나눔스퀘어OTF_ac ExtraBold" panose="020B0600000101010101" pitchFamily="34" charset="-127"/>
                </a:rPr>
                <a:t>슬로건    </a:t>
              </a:r>
              <a:endParaRPr lang="en-US" altLang="ko-KR" sz="3000" b="1" dirty="0">
                <a:latin typeface="나눔스퀘어OTF_ac ExtraBold" panose="020B0600000101010101" pitchFamily="34" charset="-127"/>
                <a:ea typeface="나눔스퀘어OTF_ac ExtraBold" panose="020B0600000101010101" pitchFamily="34" charset="-127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C4E9D547-310F-1B55-74CE-D32DBDC2C046}"/>
                </a:ext>
              </a:extLst>
            </p:cNvPr>
            <p:cNvSpPr/>
            <p:nvPr/>
          </p:nvSpPr>
          <p:spPr>
            <a:xfrm>
              <a:off x="2658590" y="5742789"/>
              <a:ext cx="54000" cy="46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8188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E480A71A-DB0C-A470-E4ED-AFCC667DF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22" y="1236437"/>
            <a:ext cx="10763155" cy="54720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06DECE-6094-ADBC-74CF-36AE0DF1DDA2}"/>
              </a:ext>
            </a:extLst>
          </p:cNvPr>
          <p:cNvSpPr txBox="1"/>
          <p:nvPr/>
        </p:nvSpPr>
        <p:spPr>
          <a:xfrm>
            <a:off x="347111" y="559633"/>
            <a:ext cx="13901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4.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조직도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5C6CDA-7534-ED2B-E1F2-64DC98B2CAF9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6686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F71E6EE-9784-E3CC-EB7F-1F5BBFD2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4769" y="158528"/>
            <a:ext cx="2345144" cy="324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C73D62B-E0E7-33F5-D004-04FEF8DE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8" b="86298"/>
          <a:stretch/>
        </p:blipFill>
        <p:spPr>
          <a:xfrm>
            <a:off x="1" y="565615"/>
            <a:ext cx="12195595" cy="45755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E00790C-292F-CF8A-829A-5ABD029CC678}"/>
              </a:ext>
            </a:extLst>
          </p:cNvPr>
          <p:cNvSpPr/>
          <p:nvPr/>
        </p:nvSpPr>
        <p:spPr>
          <a:xfrm>
            <a:off x="298495" y="0"/>
            <a:ext cx="76649" cy="494044"/>
          </a:xfrm>
          <a:prstGeom prst="rect">
            <a:avLst/>
          </a:prstGeom>
          <a:solidFill>
            <a:srgbClr val="DF7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06DECE-6094-ADBC-74CF-36AE0DF1DDA2}"/>
              </a:ext>
            </a:extLst>
          </p:cNvPr>
          <p:cNvSpPr txBox="1"/>
          <p:nvPr/>
        </p:nvSpPr>
        <p:spPr>
          <a:xfrm>
            <a:off x="347111" y="559633"/>
            <a:ext cx="217880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5. </a:t>
            </a:r>
            <a:r>
              <a:rPr kumimoji="1" lang="ko-KR" altLang="en-US" sz="2500" spc="-150" dirty="0">
                <a:solidFill>
                  <a:schemeClr val="bg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인증 및 선정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5C6CDA-7534-ED2B-E1F2-64DC98B2CAF9}"/>
              </a:ext>
            </a:extLst>
          </p:cNvPr>
          <p:cNvSpPr txBox="1"/>
          <p:nvPr/>
        </p:nvSpPr>
        <p:spPr>
          <a:xfrm>
            <a:off x="375143" y="149563"/>
            <a:ext cx="504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HLB</a:t>
            </a:r>
            <a:r>
              <a:rPr kumimoji="1" lang="ko-KR" altLang="en-US" sz="2000" spc="-150" dirty="0">
                <a:solidFill>
                  <a:srgbClr val="DF7B4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이노베이션 회사소개서</a:t>
            </a:r>
            <a:endParaRPr kumimoji="1" lang="en-US" altLang="ko-KR" sz="2000" spc="-150" dirty="0">
              <a:solidFill>
                <a:srgbClr val="DF7B4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54904AC6-B769-0A23-46EB-35C3501BCB02}"/>
              </a:ext>
            </a:extLst>
          </p:cNvPr>
          <p:cNvGrpSpPr/>
          <p:nvPr/>
        </p:nvGrpSpPr>
        <p:grpSpPr>
          <a:xfrm>
            <a:off x="803337" y="1123891"/>
            <a:ext cx="10585327" cy="2772000"/>
            <a:chOff x="585455" y="1095539"/>
            <a:chExt cx="10585327" cy="2772000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C65C82D7-CBDF-88C9-2B9E-0A48355676C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5455" y="1095539"/>
              <a:ext cx="1980000" cy="2772000"/>
            </a:xfrm>
            <a:prstGeom prst="rect">
              <a:avLst/>
            </a:prstGeom>
          </p:spPr>
        </p:pic>
        <p:pic>
          <p:nvPicPr>
            <p:cNvPr id="28" name="그림 27">
              <a:extLst>
                <a:ext uri="{FF2B5EF4-FFF2-40B4-BE49-F238E27FC236}">
                  <a16:creationId xmlns:a16="http://schemas.microsoft.com/office/drawing/2014/main" id="{7395EDE4-F590-9C7F-3EEF-D0447551823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36787" y="1095539"/>
              <a:ext cx="1980000" cy="2772000"/>
            </a:xfrm>
            <a:prstGeom prst="rect">
              <a:avLst/>
            </a:prstGeom>
          </p:spPr>
        </p:pic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218DA701-F692-B016-3A84-CE55F6731A0D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88119" y="1095539"/>
              <a:ext cx="1980000" cy="2772000"/>
            </a:xfrm>
            <a:prstGeom prst="rect">
              <a:avLst/>
            </a:prstGeom>
          </p:spPr>
        </p:pic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61CE9D85-796B-32CC-234F-68EE07EEDFB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39451" y="1095539"/>
              <a:ext cx="1980000" cy="2772000"/>
            </a:xfrm>
            <a:prstGeom prst="rect">
              <a:avLst/>
            </a:prstGeom>
          </p:spPr>
        </p:pic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9C680699-1B42-7DFB-6927-49152F35B7BB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190782" y="1095539"/>
              <a:ext cx="1980000" cy="2772000"/>
            </a:xfrm>
            <a:prstGeom prst="rect">
              <a:avLst/>
            </a:prstGeom>
          </p:spPr>
        </p:pic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7628C6F5-AE47-5397-F6E0-BF831EAD5371}"/>
              </a:ext>
            </a:extLst>
          </p:cNvPr>
          <p:cNvGrpSpPr/>
          <p:nvPr/>
        </p:nvGrpSpPr>
        <p:grpSpPr>
          <a:xfrm>
            <a:off x="1852096" y="3961831"/>
            <a:ext cx="8487808" cy="2772000"/>
            <a:chOff x="2900856" y="3961831"/>
            <a:chExt cx="8487808" cy="27720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20A7DEF2-8ED7-D185-350A-882EFACD0B4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39394" y="3961831"/>
              <a:ext cx="1980000" cy="2772000"/>
            </a:xfrm>
            <a:prstGeom prst="rect">
              <a:avLst/>
            </a:prstGeom>
          </p:spPr>
        </p:pic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7ED6ECB4-E731-ED3C-BF13-9B00EACEC4E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00856" y="3961831"/>
              <a:ext cx="1980000" cy="2772000"/>
            </a:xfrm>
            <a:prstGeom prst="rect">
              <a:avLst/>
            </a:prstGeom>
          </p:spPr>
        </p:pic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33654AF4-69F8-8E2B-187F-0BE0BF873E0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070125" y="3961831"/>
              <a:ext cx="1980000" cy="2772000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64ADBA0D-CBB6-D38E-F679-C297E264B59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408664" y="3961831"/>
              <a:ext cx="1980000" cy="27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071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5064</TotalTime>
  <Words>680</Words>
  <Application>Microsoft Office PowerPoint</Application>
  <PresentationFormat>와이드스크린</PresentationFormat>
  <Paragraphs>193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2" baseType="lpstr">
      <vt:lpstr>나눔스퀘어</vt:lpstr>
      <vt:lpstr>나눔스퀘어 Bold</vt:lpstr>
      <vt:lpstr>나눔스퀘어 ExtraBold</vt:lpstr>
      <vt:lpstr>NanumSquareOTF ExtraBold</vt:lpstr>
      <vt:lpstr>나눔스퀘어OTF_ac ExtraBold</vt:lpstr>
      <vt:lpstr>맑은 고딕</vt:lpstr>
      <vt:lpstr>Aptos</vt:lpstr>
      <vt:lpstr>Aptos Display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윤규식</dc:creator>
  <cp:lastModifiedBy>상현 방</cp:lastModifiedBy>
  <cp:revision>185</cp:revision>
  <cp:lastPrinted>2025-03-13T01:43:44Z</cp:lastPrinted>
  <dcterms:created xsi:type="dcterms:W3CDTF">2024-07-09T04:10:15Z</dcterms:created>
  <dcterms:modified xsi:type="dcterms:W3CDTF">2025-09-03T07:23:45Z</dcterms:modified>
</cp:coreProperties>
</file>